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781" r:id="rId2"/>
    <p:sldId id="828" r:id="rId3"/>
    <p:sldId id="970" r:id="rId4"/>
    <p:sldId id="971" r:id="rId5"/>
    <p:sldId id="982" r:id="rId6"/>
    <p:sldId id="981" r:id="rId7"/>
    <p:sldId id="980" r:id="rId8"/>
    <p:sldId id="979" r:id="rId9"/>
    <p:sldId id="978" r:id="rId10"/>
    <p:sldId id="1014" r:id="rId11"/>
    <p:sldId id="983" r:id="rId12"/>
    <p:sldId id="988" r:id="rId13"/>
    <p:sldId id="987" r:id="rId14"/>
    <p:sldId id="986" r:id="rId15"/>
    <p:sldId id="985" r:id="rId16"/>
    <p:sldId id="984" r:id="rId17"/>
    <p:sldId id="989" r:id="rId18"/>
    <p:sldId id="1016" r:id="rId19"/>
    <p:sldId id="844" r:id="rId20"/>
    <p:sldId id="991" r:id="rId21"/>
    <p:sldId id="995" r:id="rId22"/>
    <p:sldId id="992" r:id="rId23"/>
    <p:sldId id="993" r:id="rId24"/>
    <p:sldId id="997" r:id="rId25"/>
    <p:sldId id="996" r:id="rId26"/>
    <p:sldId id="999" r:id="rId27"/>
    <p:sldId id="994" r:id="rId28"/>
    <p:sldId id="998" r:id="rId29"/>
    <p:sldId id="1000" r:id="rId30"/>
    <p:sldId id="1001" r:id="rId31"/>
    <p:sldId id="1002" r:id="rId32"/>
    <p:sldId id="1003" r:id="rId33"/>
    <p:sldId id="1010" r:id="rId34"/>
    <p:sldId id="1004" r:id="rId35"/>
    <p:sldId id="1005" r:id="rId36"/>
    <p:sldId id="1006" r:id="rId37"/>
    <p:sldId id="1007" r:id="rId38"/>
    <p:sldId id="1011" r:id="rId39"/>
    <p:sldId id="1012" r:id="rId40"/>
    <p:sldId id="1015" r:id="rId41"/>
    <p:sldId id="1008" r:id="rId42"/>
    <p:sldId id="1009" r:id="rId43"/>
    <p:sldId id="956" r:id="rId44"/>
    <p:sldId id="957" r:id="rId45"/>
    <p:sldId id="878" r:id="rId46"/>
  </p:sldIdLst>
  <p:sldSz cx="9144000" cy="6858000" type="screen4x3"/>
  <p:notesSz cx="6781800" cy="9067800"/>
  <p:defaultTextStyle>
    <a:defPPr>
      <a:defRPr lang="en-US"/>
    </a:defPPr>
    <a:lvl1pPr algn="ctr" rtl="0" fontAlgn="base">
      <a:spcBef>
        <a:spcPct val="0"/>
      </a:spcBef>
      <a:spcAft>
        <a:spcPct val="0"/>
      </a:spcAft>
      <a:defRPr sz="1600" kern="1200">
        <a:solidFill>
          <a:schemeClr val="tx1"/>
        </a:solidFill>
        <a:latin typeface="Comic Sans MS" pitchFamily="66" charset="0"/>
        <a:ea typeface="+mn-ea"/>
        <a:cs typeface="Arial" charset="0"/>
      </a:defRPr>
    </a:lvl1pPr>
    <a:lvl2pPr marL="457200" algn="ctr" rtl="0" fontAlgn="base">
      <a:spcBef>
        <a:spcPct val="0"/>
      </a:spcBef>
      <a:spcAft>
        <a:spcPct val="0"/>
      </a:spcAft>
      <a:defRPr sz="1600" kern="1200">
        <a:solidFill>
          <a:schemeClr val="tx1"/>
        </a:solidFill>
        <a:latin typeface="Comic Sans MS" pitchFamily="66" charset="0"/>
        <a:ea typeface="+mn-ea"/>
        <a:cs typeface="Arial" charset="0"/>
      </a:defRPr>
    </a:lvl2pPr>
    <a:lvl3pPr marL="914400" algn="ctr" rtl="0" fontAlgn="base">
      <a:spcBef>
        <a:spcPct val="0"/>
      </a:spcBef>
      <a:spcAft>
        <a:spcPct val="0"/>
      </a:spcAft>
      <a:defRPr sz="1600" kern="1200">
        <a:solidFill>
          <a:schemeClr val="tx1"/>
        </a:solidFill>
        <a:latin typeface="Comic Sans MS" pitchFamily="66" charset="0"/>
        <a:ea typeface="+mn-ea"/>
        <a:cs typeface="Arial" charset="0"/>
      </a:defRPr>
    </a:lvl3pPr>
    <a:lvl4pPr marL="1371600" algn="ctr" rtl="0" fontAlgn="base">
      <a:spcBef>
        <a:spcPct val="0"/>
      </a:spcBef>
      <a:spcAft>
        <a:spcPct val="0"/>
      </a:spcAft>
      <a:defRPr sz="1600" kern="1200">
        <a:solidFill>
          <a:schemeClr val="tx1"/>
        </a:solidFill>
        <a:latin typeface="Comic Sans MS" pitchFamily="66" charset="0"/>
        <a:ea typeface="+mn-ea"/>
        <a:cs typeface="Arial" charset="0"/>
      </a:defRPr>
    </a:lvl4pPr>
    <a:lvl5pPr marL="1828800" algn="ctr" rtl="0" fontAlgn="base">
      <a:spcBef>
        <a:spcPct val="0"/>
      </a:spcBef>
      <a:spcAft>
        <a:spcPct val="0"/>
      </a:spcAft>
      <a:defRPr sz="1600" kern="1200">
        <a:solidFill>
          <a:schemeClr val="tx1"/>
        </a:solidFill>
        <a:latin typeface="Comic Sans MS" pitchFamily="66" charset="0"/>
        <a:ea typeface="+mn-ea"/>
        <a:cs typeface="Arial" charset="0"/>
      </a:defRPr>
    </a:lvl5pPr>
    <a:lvl6pPr marL="2286000" algn="l" defTabSz="914400" rtl="0" eaLnBrk="1" latinLnBrk="0" hangingPunct="1">
      <a:defRPr sz="1600" kern="1200">
        <a:solidFill>
          <a:schemeClr val="tx1"/>
        </a:solidFill>
        <a:latin typeface="Comic Sans MS" pitchFamily="66" charset="0"/>
        <a:ea typeface="+mn-ea"/>
        <a:cs typeface="Arial" charset="0"/>
      </a:defRPr>
    </a:lvl6pPr>
    <a:lvl7pPr marL="2743200" algn="l" defTabSz="914400" rtl="0" eaLnBrk="1" latinLnBrk="0" hangingPunct="1">
      <a:defRPr sz="1600" kern="1200">
        <a:solidFill>
          <a:schemeClr val="tx1"/>
        </a:solidFill>
        <a:latin typeface="Comic Sans MS" pitchFamily="66" charset="0"/>
        <a:ea typeface="+mn-ea"/>
        <a:cs typeface="Arial" charset="0"/>
      </a:defRPr>
    </a:lvl7pPr>
    <a:lvl8pPr marL="3200400" algn="l" defTabSz="914400" rtl="0" eaLnBrk="1" latinLnBrk="0" hangingPunct="1">
      <a:defRPr sz="1600" kern="1200">
        <a:solidFill>
          <a:schemeClr val="tx1"/>
        </a:solidFill>
        <a:latin typeface="Comic Sans MS" pitchFamily="66" charset="0"/>
        <a:ea typeface="+mn-ea"/>
        <a:cs typeface="Arial" charset="0"/>
      </a:defRPr>
    </a:lvl8pPr>
    <a:lvl9pPr marL="3657600" algn="l" defTabSz="914400" rtl="0" eaLnBrk="1" latinLnBrk="0" hangingPunct="1">
      <a:defRPr sz="1600"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FF66FF"/>
    <a:srgbClr val="FF9900"/>
    <a:srgbClr val="CC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7" autoAdjust="0"/>
    <p:restoredTop sz="82339" autoAdjust="0"/>
  </p:normalViewPr>
  <p:slideViewPr>
    <p:cSldViewPr>
      <p:cViewPr varScale="1">
        <p:scale>
          <a:sx n="63" d="100"/>
          <a:sy n="63" d="100"/>
        </p:scale>
        <p:origin x="1092"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2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3390"/>
          </a:xfrm>
          <a:prstGeom prst="rect">
            <a:avLst/>
          </a:prstGeom>
        </p:spPr>
        <p:txBody>
          <a:bodyPr vert="horz" lIns="90562" tIns="45281" rIns="90562" bIns="45281" rtlCol="0"/>
          <a:lstStyle>
            <a:lvl1pPr algn="l">
              <a:defRPr sz="1200"/>
            </a:lvl1pPr>
          </a:lstStyle>
          <a:p>
            <a:endParaRPr lang="en-US" dirty="0"/>
          </a:p>
        </p:txBody>
      </p:sp>
      <p:sp>
        <p:nvSpPr>
          <p:cNvPr id="3" name="Date Placeholder 2"/>
          <p:cNvSpPr>
            <a:spLocks noGrp="1"/>
          </p:cNvSpPr>
          <p:nvPr>
            <p:ph type="dt" sz="quarter" idx="1"/>
          </p:nvPr>
        </p:nvSpPr>
        <p:spPr>
          <a:xfrm>
            <a:off x="3841450" y="0"/>
            <a:ext cx="2938780" cy="453390"/>
          </a:xfrm>
          <a:prstGeom prst="rect">
            <a:avLst/>
          </a:prstGeom>
        </p:spPr>
        <p:txBody>
          <a:bodyPr vert="horz" lIns="90562" tIns="45281" rIns="90562" bIns="45281" rtlCol="0"/>
          <a:lstStyle>
            <a:lvl1pPr algn="r">
              <a:defRPr sz="1200"/>
            </a:lvl1pPr>
          </a:lstStyle>
          <a:p>
            <a:fld id="{42F23FC1-4D6F-4657-A288-2022118AC193}" type="datetimeFigureOut">
              <a:rPr lang="en-US" smtClean="0"/>
              <a:pPr/>
              <a:t>4/1/2016</a:t>
            </a:fld>
            <a:endParaRPr lang="en-US" dirty="0"/>
          </a:p>
        </p:txBody>
      </p:sp>
      <p:sp>
        <p:nvSpPr>
          <p:cNvPr id="4" name="Footer Placeholder 3"/>
          <p:cNvSpPr>
            <a:spLocks noGrp="1"/>
          </p:cNvSpPr>
          <p:nvPr>
            <p:ph type="ftr" sz="quarter" idx="2"/>
          </p:nvPr>
        </p:nvSpPr>
        <p:spPr>
          <a:xfrm>
            <a:off x="0" y="8612837"/>
            <a:ext cx="2938780" cy="453390"/>
          </a:xfrm>
          <a:prstGeom prst="rect">
            <a:avLst/>
          </a:prstGeom>
        </p:spPr>
        <p:txBody>
          <a:bodyPr vert="horz" lIns="90562" tIns="45281" rIns="90562" bIns="452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1450" y="8612837"/>
            <a:ext cx="2938780" cy="453390"/>
          </a:xfrm>
          <a:prstGeom prst="rect">
            <a:avLst/>
          </a:prstGeom>
        </p:spPr>
        <p:txBody>
          <a:bodyPr vert="horz" lIns="90562" tIns="45281" rIns="90562" bIns="45281" rtlCol="0" anchor="b"/>
          <a:lstStyle>
            <a:lvl1pPr algn="r">
              <a:defRPr sz="1200"/>
            </a:lvl1pPr>
          </a:lstStyle>
          <a:p>
            <a:fld id="{DC7C13DC-71D9-4B3C-8F2F-5A76EA0955FF}" type="slidenum">
              <a:rPr lang="en-US" smtClean="0"/>
              <a:pPr/>
              <a:t>‹#›</a:t>
            </a:fld>
            <a:endParaRPr lang="en-US" dirty="0"/>
          </a:p>
        </p:txBody>
      </p:sp>
    </p:spTree>
    <p:extLst>
      <p:ext uri="{BB962C8B-B14F-4D97-AF65-F5344CB8AC3E}">
        <p14:creationId xmlns:p14="http://schemas.microsoft.com/office/powerpoint/2010/main" val="4246967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8780" cy="453390"/>
          </a:xfrm>
          <a:prstGeom prst="rect">
            <a:avLst/>
          </a:prstGeom>
          <a:noFill/>
          <a:ln w="9525">
            <a:noFill/>
            <a:miter lim="800000"/>
            <a:headEnd/>
            <a:tailEnd/>
          </a:ln>
          <a:effectLst/>
        </p:spPr>
        <p:txBody>
          <a:bodyPr vert="horz" wrap="square" lIns="90562" tIns="45281" rIns="90562" bIns="45281" numCol="1" anchor="t" anchorCtr="0" compatLnSpc="1">
            <a:prstTxWarp prst="textNoShape">
              <a:avLst/>
            </a:prstTxWarp>
          </a:bodyPr>
          <a:lstStyle>
            <a:lvl1pPr algn="l">
              <a:defRPr sz="120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3841450" y="0"/>
            <a:ext cx="2938780" cy="453390"/>
          </a:xfrm>
          <a:prstGeom prst="rect">
            <a:avLst/>
          </a:prstGeom>
          <a:noFill/>
          <a:ln w="9525">
            <a:noFill/>
            <a:miter lim="800000"/>
            <a:headEnd/>
            <a:tailEnd/>
          </a:ln>
          <a:effectLst/>
        </p:spPr>
        <p:txBody>
          <a:bodyPr vert="horz" wrap="square" lIns="90562" tIns="45281" rIns="90562" bIns="45281" numCol="1" anchor="t" anchorCtr="0" compatLnSpc="1">
            <a:prstTxWarp prst="textNoShape">
              <a:avLst/>
            </a:prstTxWarp>
          </a:bodyPr>
          <a:lstStyle>
            <a:lvl1pPr algn="r">
              <a:defRPr sz="1200">
                <a:latin typeface="Arial" charset="0"/>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23950" y="681038"/>
            <a:ext cx="4533900" cy="34004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8180" y="4307205"/>
            <a:ext cx="5425440" cy="4080510"/>
          </a:xfrm>
          <a:prstGeom prst="rect">
            <a:avLst/>
          </a:prstGeom>
          <a:noFill/>
          <a:ln w="9525">
            <a:noFill/>
            <a:miter lim="800000"/>
            <a:headEnd/>
            <a:tailEnd/>
          </a:ln>
          <a:effectLst/>
        </p:spPr>
        <p:txBody>
          <a:bodyPr vert="horz" wrap="square" lIns="90562" tIns="45281" rIns="90562" bIns="452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12837"/>
            <a:ext cx="2938780" cy="453390"/>
          </a:xfrm>
          <a:prstGeom prst="rect">
            <a:avLst/>
          </a:prstGeom>
          <a:noFill/>
          <a:ln w="9525">
            <a:noFill/>
            <a:miter lim="800000"/>
            <a:headEnd/>
            <a:tailEnd/>
          </a:ln>
          <a:effectLst/>
        </p:spPr>
        <p:txBody>
          <a:bodyPr vert="horz" wrap="square" lIns="90562" tIns="45281" rIns="90562" bIns="45281" numCol="1" anchor="b" anchorCtr="0" compatLnSpc="1">
            <a:prstTxWarp prst="textNoShape">
              <a:avLst/>
            </a:prstTxWarp>
          </a:bodyPr>
          <a:lstStyle>
            <a:lvl1pPr algn="l">
              <a:defRPr sz="120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41450" y="8612837"/>
            <a:ext cx="2938780" cy="453390"/>
          </a:xfrm>
          <a:prstGeom prst="rect">
            <a:avLst/>
          </a:prstGeom>
          <a:noFill/>
          <a:ln w="9525">
            <a:noFill/>
            <a:miter lim="800000"/>
            <a:headEnd/>
            <a:tailEnd/>
          </a:ln>
          <a:effectLst/>
        </p:spPr>
        <p:txBody>
          <a:bodyPr vert="horz" wrap="square" lIns="90562" tIns="45281" rIns="90562" bIns="45281" numCol="1" anchor="b" anchorCtr="0" compatLnSpc="1">
            <a:prstTxWarp prst="textNoShape">
              <a:avLst/>
            </a:prstTxWarp>
          </a:bodyPr>
          <a:lstStyle>
            <a:lvl1pPr algn="r">
              <a:defRPr sz="1200">
                <a:latin typeface="Arial" charset="0"/>
              </a:defRPr>
            </a:lvl1pPr>
          </a:lstStyle>
          <a:p>
            <a:pPr>
              <a:defRPr/>
            </a:pPr>
            <a:fld id="{3BFA79FA-FA19-4C72-AB07-061C6BCD7C39}" type="slidenum">
              <a:rPr lang="en-US"/>
              <a:pPr>
                <a:defRPr/>
              </a:pPr>
              <a:t>‹#›</a:t>
            </a:fld>
            <a:endParaRPr lang="en-US" dirty="0"/>
          </a:p>
        </p:txBody>
      </p:sp>
    </p:spTree>
    <p:extLst>
      <p:ext uri="{BB962C8B-B14F-4D97-AF65-F5344CB8AC3E}">
        <p14:creationId xmlns:p14="http://schemas.microsoft.com/office/powerpoint/2010/main" val="370353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FA79FA-FA19-4C72-AB07-061C6BCD7C39}" type="slidenum">
              <a:rPr lang="en-US" smtClean="0"/>
              <a:pPr>
                <a:defRPr/>
              </a:pPr>
              <a:t>1</a:t>
            </a:fld>
            <a:endParaRPr lang="en-US" dirty="0"/>
          </a:p>
        </p:txBody>
      </p:sp>
    </p:spTree>
    <p:extLst>
      <p:ext uri="{BB962C8B-B14F-4D97-AF65-F5344CB8AC3E}">
        <p14:creationId xmlns:p14="http://schemas.microsoft.com/office/powerpoint/2010/main" val="96537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500">
                <a:solidFill>
                  <a:schemeClr val="tx1"/>
                </a:solidFill>
                <a:latin typeface="Comic Sans MS" pitchFamily="66" charset="0"/>
                <a:cs typeface="Arial" charset="0"/>
              </a:defRPr>
            </a:lvl1pPr>
            <a:lvl2pPr marL="696070" indent="-267719" algn="ctr" eaLnBrk="0" hangingPunct="0">
              <a:defRPr sz="1500">
                <a:solidFill>
                  <a:schemeClr val="tx1"/>
                </a:solidFill>
                <a:latin typeface="Comic Sans MS" pitchFamily="66" charset="0"/>
                <a:cs typeface="Arial" charset="0"/>
              </a:defRPr>
            </a:lvl2pPr>
            <a:lvl3pPr marL="1070877" indent="-214175" algn="ctr" eaLnBrk="0" hangingPunct="0">
              <a:defRPr sz="1500">
                <a:solidFill>
                  <a:schemeClr val="tx1"/>
                </a:solidFill>
                <a:latin typeface="Comic Sans MS" pitchFamily="66" charset="0"/>
                <a:cs typeface="Arial" charset="0"/>
              </a:defRPr>
            </a:lvl3pPr>
            <a:lvl4pPr marL="1499227" indent="-214175" algn="ctr" eaLnBrk="0" hangingPunct="0">
              <a:defRPr sz="1500">
                <a:solidFill>
                  <a:schemeClr val="tx1"/>
                </a:solidFill>
                <a:latin typeface="Comic Sans MS" pitchFamily="66" charset="0"/>
                <a:cs typeface="Arial" charset="0"/>
              </a:defRPr>
            </a:lvl4pPr>
            <a:lvl5pPr marL="1927578" indent="-214175" algn="ctr" eaLnBrk="0" hangingPunct="0">
              <a:defRPr sz="1500">
                <a:solidFill>
                  <a:schemeClr val="tx1"/>
                </a:solidFill>
                <a:latin typeface="Comic Sans MS" pitchFamily="66" charset="0"/>
                <a:cs typeface="Arial" charset="0"/>
              </a:defRPr>
            </a:lvl5pPr>
            <a:lvl6pPr marL="2355929" indent="-214175" algn="ctr" eaLnBrk="0" fontAlgn="base" hangingPunct="0">
              <a:spcBef>
                <a:spcPct val="0"/>
              </a:spcBef>
              <a:spcAft>
                <a:spcPct val="0"/>
              </a:spcAft>
              <a:defRPr sz="1500">
                <a:solidFill>
                  <a:schemeClr val="tx1"/>
                </a:solidFill>
                <a:latin typeface="Comic Sans MS" pitchFamily="66" charset="0"/>
                <a:cs typeface="Arial" charset="0"/>
              </a:defRPr>
            </a:lvl6pPr>
            <a:lvl7pPr marL="2784279" indent="-214175" algn="ctr" eaLnBrk="0" fontAlgn="base" hangingPunct="0">
              <a:spcBef>
                <a:spcPct val="0"/>
              </a:spcBef>
              <a:spcAft>
                <a:spcPct val="0"/>
              </a:spcAft>
              <a:defRPr sz="1500">
                <a:solidFill>
                  <a:schemeClr val="tx1"/>
                </a:solidFill>
                <a:latin typeface="Comic Sans MS" pitchFamily="66" charset="0"/>
                <a:cs typeface="Arial" charset="0"/>
              </a:defRPr>
            </a:lvl7pPr>
            <a:lvl8pPr marL="3212630" indent="-214175" algn="ctr" eaLnBrk="0" fontAlgn="base" hangingPunct="0">
              <a:spcBef>
                <a:spcPct val="0"/>
              </a:spcBef>
              <a:spcAft>
                <a:spcPct val="0"/>
              </a:spcAft>
              <a:defRPr sz="1500">
                <a:solidFill>
                  <a:schemeClr val="tx1"/>
                </a:solidFill>
                <a:latin typeface="Comic Sans MS" pitchFamily="66" charset="0"/>
                <a:cs typeface="Arial" charset="0"/>
              </a:defRPr>
            </a:lvl8pPr>
            <a:lvl9pPr marL="3640981" indent="-214175" algn="ctr" eaLnBrk="0" fontAlgn="base" hangingPunct="0">
              <a:spcBef>
                <a:spcPct val="0"/>
              </a:spcBef>
              <a:spcAft>
                <a:spcPct val="0"/>
              </a:spcAft>
              <a:defRPr sz="1500">
                <a:solidFill>
                  <a:schemeClr val="tx1"/>
                </a:solidFill>
                <a:latin typeface="Comic Sans MS" pitchFamily="66" charset="0"/>
                <a:cs typeface="Arial" charset="0"/>
              </a:defRPr>
            </a:lvl9pPr>
          </a:lstStyle>
          <a:p>
            <a:pPr algn="r" eaLnBrk="1" hangingPunct="1"/>
            <a:fld id="{B069A030-036C-4908-BDFB-9D70C55B59DF}" type="slidenum">
              <a:rPr lang="en-US" sz="1200">
                <a:latin typeface="Arial" charset="0"/>
              </a:rPr>
              <a:pPr algn="r" eaLnBrk="1" hangingPunct="1"/>
              <a:t>38</a:t>
            </a:fld>
            <a:endParaRPr lang="en-US" sz="1200">
              <a:latin typeface="Arial" charset="0"/>
            </a:endParaRPr>
          </a:p>
        </p:txBody>
      </p:sp>
    </p:spTree>
    <p:extLst>
      <p:ext uri="{BB962C8B-B14F-4D97-AF65-F5344CB8AC3E}">
        <p14:creationId xmlns:p14="http://schemas.microsoft.com/office/powerpoint/2010/main" val="403808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FA79FA-FA19-4C72-AB07-061C6BCD7C39}" type="slidenum">
              <a:rPr lang="en-US" smtClean="0"/>
              <a:pPr>
                <a:defRPr/>
              </a:pPr>
              <a:t>39</a:t>
            </a:fld>
            <a:endParaRPr lang="en-US" dirty="0"/>
          </a:p>
        </p:txBody>
      </p:sp>
    </p:spTree>
    <p:extLst>
      <p:ext uri="{BB962C8B-B14F-4D97-AF65-F5344CB8AC3E}">
        <p14:creationId xmlns:p14="http://schemas.microsoft.com/office/powerpoint/2010/main" val="2659875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dirty="0">
              <a:latin typeface="Times" pitchFamily="28" charset="0"/>
            </a:endParaRPr>
          </a:p>
        </p:txBody>
      </p:sp>
    </p:spTree>
    <p:extLst>
      <p:ext uri="{BB962C8B-B14F-4D97-AF65-F5344CB8AC3E}">
        <p14:creationId xmlns:p14="http://schemas.microsoft.com/office/powerpoint/2010/main" val="407977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FA79FA-FA19-4C72-AB07-061C6BCD7C39}" type="slidenum">
              <a:rPr lang="en-US" smtClean="0"/>
              <a:pPr>
                <a:defRPr/>
              </a:pPr>
              <a:t>2</a:t>
            </a:fld>
            <a:endParaRPr lang="en-US" dirty="0"/>
          </a:p>
        </p:txBody>
      </p:sp>
    </p:spTree>
    <p:extLst>
      <p:ext uri="{BB962C8B-B14F-4D97-AF65-F5344CB8AC3E}">
        <p14:creationId xmlns:p14="http://schemas.microsoft.com/office/powerpoint/2010/main" val="337482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Spatialized</a:t>
            </a:r>
            <a:r>
              <a:rPr lang="en-US" dirty="0"/>
              <a:t> visual symbols need to be treated differently</a:t>
            </a:r>
            <a:r>
              <a:rPr lang="en-US" baseline="0" dirty="0"/>
              <a:t> in sketch understanding software.  The conventional approach is to do recognition, but that doesn’t work for many stem domains.  For example, what does this diagram on the right illustrate?  Is it a hydrogen atom?  In this case, it’s part of our solar system, an answer to this question, does the Earth go around the Sun or does the Sun go around the Earth?  If you want to know that someone has the right answer, you have to ask them what they mean by each of these components: 26% of Americans would label it this way, alas.  Our approach to sketch understanding provides simple ways to tell the software what you mean.</a:t>
            </a:r>
            <a:endParaRPr lang="en-US" dirty="0"/>
          </a:p>
        </p:txBody>
      </p:sp>
      <p:sp>
        <p:nvSpPr>
          <p:cNvPr id="4" name="Slide Number Placeholder 3"/>
          <p:cNvSpPr>
            <a:spLocks noGrp="1"/>
          </p:cNvSpPr>
          <p:nvPr>
            <p:ph type="sldNum" sz="quarter" idx="10"/>
          </p:nvPr>
        </p:nvSpPr>
        <p:spPr/>
        <p:txBody>
          <a:bodyPr/>
          <a:lstStyle/>
          <a:p>
            <a:pPr>
              <a:defRPr/>
            </a:pPr>
            <a:fld id="{3BFA79FA-FA19-4C72-AB07-061C6BCD7C39}" type="slidenum">
              <a:rPr lang="en-US" smtClean="0"/>
              <a:pPr>
                <a:defRPr/>
              </a:pPr>
              <a:t>17</a:t>
            </a:fld>
            <a:endParaRPr lang="en-US" dirty="0"/>
          </a:p>
        </p:txBody>
      </p:sp>
    </p:spTree>
    <p:extLst>
      <p:ext uri="{BB962C8B-B14F-4D97-AF65-F5344CB8AC3E}">
        <p14:creationId xmlns:p14="http://schemas.microsoft.com/office/powerpoint/2010/main" val="32120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500">
                <a:solidFill>
                  <a:schemeClr val="tx1"/>
                </a:solidFill>
                <a:latin typeface="Comic Sans MS" pitchFamily="66" charset="0"/>
                <a:cs typeface="Arial" charset="0"/>
              </a:defRPr>
            </a:lvl1pPr>
            <a:lvl2pPr marL="696070" indent="-267719" algn="ctr" eaLnBrk="0" hangingPunct="0">
              <a:defRPr sz="1500">
                <a:solidFill>
                  <a:schemeClr val="tx1"/>
                </a:solidFill>
                <a:latin typeface="Comic Sans MS" pitchFamily="66" charset="0"/>
                <a:cs typeface="Arial" charset="0"/>
              </a:defRPr>
            </a:lvl2pPr>
            <a:lvl3pPr marL="1070877" indent="-214175" algn="ctr" eaLnBrk="0" hangingPunct="0">
              <a:defRPr sz="1500">
                <a:solidFill>
                  <a:schemeClr val="tx1"/>
                </a:solidFill>
                <a:latin typeface="Comic Sans MS" pitchFamily="66" charset="0"/>
                <a:cs typeface="Arial" charset="0"/>
              </a:defRPr>
            </a:lvl3pPr>
            <a:lvl4pPr marL="1499227" indent="-214175" algn="ctr" eaLnBrk="0" hangingPunct="0">
              <a:defRPr sz="1500">
                <a:solidFill>
                  <a:schemeClr val="tx1"/>
                </a:solidFill>
                <a:latin typeface="Comic Sans MS" pitchFamily="66" charset="0"/>
                <a:cs typeface="Arial" charset="0"/>
              </a:defRPr>
            </a:lvl4pPr>
            <a:lvl5pPr marL="1927578" indent="-214175" algn="ctr" eaLnBrk="0" hangingPunct="0">
              <a:defRPr sz="1500">
                <a:solidFill>
                  <a:schemeClr val="tx1"/>
                </a:solidFill>
                <a:latin typeface="Comic Sans MS" pitchFamily="66" charset="0"/>
                <a:cs typeface="Arial" charset="0"/>
              </a:defRPr>
            </a:lvl5pPr>
            <a:lvl6pPr marL="2355929" indent="-214175" algn="ctr" eaLnBrk="0" fontAlgn="base" hangingPunct="0">
              <a:spcBef>
                <a:spcPct val="0"/>
              </a:spcBef>
              <a:spcAft>
                <a:spcPct val="0"/>
              </a:spcAft>
              <a:defRPr sz="1500">
                <a:solidFill>
                  <a:schemeClr val="tx1"/>
                </a:solidFill>
                <a:latin typeface="Comic Sans MS" pitchFamily="66" charset="0"/>
                <a:cs typeface="Arial" charset="0"/>
              </a:defRPr>
            </a:lvl6pPr>
            <a:lvl7pPr marL="2784279" indent="-214175" algn="ctr" eaLnBrk="0" fontAlgn="base" hangingPunct="0">
              <a:spcBef>
                <a:spcPct val="0"/>
              </a:spcBef>
              <a:spcAft>
                <a:spcPct val="0"/>
              </a:spcAft>
              <a:defRPr sz="1500">
                <a:solidFill>
                  <a:schemeClr val="tx1"/>
                </a:solidFill>
                <a:latin typeface="Comic Sans MS" pitchFamily="66" charset="0"/>
                <a:cs typeface="Arial" charset="0"/>
              </a:defRPr>
            </a:lvl7pPr>
            <a:lvl8pPr marL="3212630" indent="-214175" algn="ctr" eaLnBrk="0" fontAlgn="base" hangingPunct="0">
              <a:spcBef>
                <a:spcPct val="0"/>
              </a:spcBef>
              <a:spcAft>
                <a:spcPct val="0"/>
              </a:spcAft>
              <a:defRPr sz="1500">
                <a:solidFill>
                  <a:schemeClr val="tx1"/>
                </a:solidFill>
                <a:latin typeface="Comic Sans MS" pitchFamily="66" charset="0"/>
                <a:cs typeface="Arial" charset="0"/>
              </a:defRPr>
            </a:lvl8pPr>
            <a:lvl9pPr marL="3640981" indent="-214175" algn="ctr" eaLnBrk="0" fontAlgn="base" hangingPunct="0">
              <a:spcBef>
                <a:spcPct val="0"/>
              </a:spcBef>
              <a:spcAft>
                <a:spcPct val="0"/>
              </a:spcAft>
              <a:defRPr sz="1500">
                <a:solidFill>
                  <a:schemeClr val="tx1"/>
                </a:solidFill>
                <a:latin typeface="Comic Sans MS" pitchFamily="66" charset="0"/>
                <a:cs typeface="Arial" charset="0"/>
              </a:defRPr>
            </a:lvl9pPr>
          </a:lstStyle>
          <a:p>
            <a:pPr algn="r" eaLnBrk="1" hangingPunct="1"/>
            <a:fld id="{B069A030-036C-4908-BDFB-9D70C55B59DF}" type="slidenum">
              <a:rPr lang="en-US" sz="1200">
                <a:latin typeface="Arial" charset="0"/>
              </a:rPr>
              <a:pPr algn="r" eaLnBrk="1" hangingPunct="1"/>
              <a:t>19</a:t>
            </a:fld>
            <a:endParaRPr lang="en-US" sz="1200">
              <a:latin typeface="Arial" charset="0"/>
            </a:endParaRPr>
          </a:p>
        </p:txBody>
      </p:sp>
    </p:spTree>
    <p:extLst>
      <p:ext uri="{BB962C8B-B14F-4D97-AF65-F5344CB8AC3E}">
        <p14:creationId xmlns:p14="http://schemas.microsoft.com/office/powerpoint/2010/main" val="231997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500">
                <a:solidFill>
                  <a:schemeClr val="tx1"/>
                </a:solidFill>
                <a:latin typeface="Comic Sans MS" pitchFamily="66" charset="0"/>
                <a:cs typeface="Arial" charset="0"/>
              </a:defRPr>
            </a:lvl1pPr>
            <a:lvl2pPr marL="696070" indent="-267719" algn="ctr" eaLnBrk="0" hangingPunct="0">
              <a:defRPr sz="1500">
                <a:solidFill>
                  <a:schemeClr val="tx1"/>
                </a:solidFill>
                <a:latin typeface="Comic Sans MS" pitchFamily="66" charset="0"/>
                <a:cs typeface="Arial" charset="0"/>
              </a:defRPr>
            </a:lvl2pPr>
            <a:lvl3pPr marL="1070877" indent="-214175" algn="ctr" eaLnBrk="0" hangingPunct="0">
              <a:defRPr sz="1500">
                <a:solidFill>
                  <a:schemeClr val="tx1"/>
                </a:solidFill>
                <a:latin typeface="Comic Sans MS" pitchFamily="66" charset="0"/>
                <a:cs typeface="Arial" charset="0"/>
              </a:defRPr>
            </a:lvl3pPr>
            <a:lvl4pPr marL="1499227" indent="-214175" algn="ctr" eaLnBrk="0" hangingPunct="0">
              <a:defRPr sz="1500">
                <a:solidFill>
                  <a:schemeClr val="tx1"/>
                </a:solidFill>
                <a:latin typeface="Comic Sans MS" pitchFamily="66" charset="0"/>
                <a:cs typeface="Arial" charset="0"/>
              </a:defRPr>
            </a:lvl4pPr>
            <a:lvl5pPr marL="1927578" indent="-214175" algn="ctr" eaLnBrk="0" hangingPunct="0">
              <a:defRPr sz="1500">
                <a:solidFill>
                  <a:schemeClr val="tx1"/>
                </a:solidFill>
                <a:latin typeface="Comic Sans MS" pitchFamily="66" charset="0"/>
                <a:cs typeface="Arial" charset="0"/>
              </a:defRPr>
            </a:lvl5pPr>
            <a:lvl6pPr marL="2355929" indent="-214175" algn="ctr" eaLnBrk="0" fontAlgn="base" hangingPunct="0">
              <a:spcBef>
                <a:spcPct val="0"/>
              </a:spcBef>
              <a:spcAft>
                <a:spcPct val="0"/>
              </a:spcAft>
              <a:defRPr sz="1500">
                <a:solidFill>
                  <a:schemeClr val="tx1"/>
                </a:solidFill>
                <a:latin typeface="Comic Sans MS" pitchFamily="66" charset="0"/>
                <a:cs typeface="Arial" charset="0"/>
              </a:defRPr>
            </a:lvl6pPr>
            <a:lvl7pPr marL="2784279" indent="-214175" algn="ctr" eaLnBrk="0" fontAlgn="base" hangingPunct="0">
              <a:spcBef>
                <a:spcPct val="0"/>
              </a:spcBef>
              <a:spcAft>
                <a:spcPct val="0"/>
              </a:spcAft>
              <a:defRPr sz="1500">
                <a:solidFill>
                  <a:schemeClr val="tx1"/>
                </a:solidFill>
                <a:latin typeface="Comic Sans MS" pitchFamily="66" charset="0"/>
                <a:cs typeface="Arial" charset="0"/>
              </a:defRPr>
            </a:lvl7pPr>
            <a:lvl8pPr marL="3212630" indent="-214175" algn="ctr" eaLnBrk="0" fontAlgn="base" hangingPunct="0">
              <a:spcBef>
                <a:spcPct val="0"/>
              </a:spcBef>
              <a:spcAft>
                <a:spcPct val="0"/>
              </a:spcAft>
              <a:defRPr sz="1500">
                <a:solidFill>
                  <a:schemeClr val="tx1"/>
                </a:solidFill>
                <a:latin typeface="Comic Sans MS" pitchFamily="66" charset="0"/>
                <a:cs typeface="Arial" charset="0"/>
              </a:defRPr>
            </a:lvl8pPr>
            <a:lvl9pPr marL="3640981" indent="-214175" algn="ctr" eaLnBrk="0" fontAlgn="base" hangingPunct="0">
              <a:spcBef>
                <a:spcPct val="0"/>
              </a:spcBef>
              <a:spcAft>
                <a:spcPct val="0"/>
              </a:spcAft>
              <a:defRPr sz="1500">
                <a:solidFill>
                  <a:schemeClr val="tx1"/>
                </a:solidFill>
                <a:latin typeface="Comic Sans MS" pitchFamily="66" charset="0"/>
                <a:cs typeface="Arial" charset="0"/>
              </a:defRPr>
            </a:lvl9pPr>
          </a:lstStyle>
          <a:p>
            <a:pPr algn="r" eaLnBrk="1" hangingPunct="1"/>
            <a:fld id="{B069A030-036C-4908-BDFB-9D70C55B59DF}" type="slidenum">
              <a:rPr lang="en-US" sz="1200">
                <a:latin typeface="Arial" charset="0"/>
              </a:rPr>
              <a:pPr algn="r" eaLnBrk="1" hangingPunct="1"/>
              <a:t>21</a:t>
            </a:fld>
            <a:endParaRPr lang="en-US" sz="1200">
              <a:latin typeface="Arial" charset="0"/>
            </a:endParaRPr>
          </a:p>
        </p:txBody>
      </p:sp>
    </p:spTree>
    <p:extLst>
      <p:ext uri="{BB962C8B-B14F-4D97-AF65-F5344CB8AC3E}">
        <p14:creationId xmlns:p14="http://schemas.microsoft.com/office/powerpoint/2010/main" val="32108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FA79FA-FA19-4C72-AB07-061C6BCD7C39}" type="slidenum">
              <a:rPr lang="en-US" smtClean="0"/>
              <a:pPr>
                <a:defRPr/>
              </a:pPr>
              <a:t>24</a:t>
            </a:fld>
            <a:endParaRPr lang="en-US" dirty="0"/>
          </a:p>
        </p:txBody>
      </p:sp>
    </p:spTree>
    <p:extLst>
      <p:ext uri="{BB962C8B-B14F-4D97-AF65-F5344CB8AC3E}">
        <p14:creationId xmlns:p14="http://schemas.microsoft.com/office/powerpoint/2010/main" val="237244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500">
                <a:solidFill>
                  <a:schemeClr val="tx1"/>
                </a:solidFill>
                <a:latin typeface="Comic Sans MS" pitchFamily="66" charset="0"/>
                <a:cs typeface="Arial" charset="0"/>
              </a:defRPr>
            </a:lvl1pPr>
            <a:lvl2pPr marL="696070" indent="-267719" algn="ctr" eaLnBrk="0" hangingPunct="0">
              <a:defRPr sz="1500">
                <a:solidFill>
                  <a:schemeClr val="tx1"/>
                </a:solidFill>
                <a:latin typeface="Comic Sans MS" pitchFamily="66" charset="0"/>
                <a:cs typeface="Arial" charset="0"/>
              </a:defRPr>
            </a:lvl2pPr>
            <a:lvl3pPr marL="1070877" indent="-214175" algn="ctr" eaLnBrk="0" hangingPunct="0">
              <a:defRPr sz="1500">
                <a:solidFill>
                  <a:schemeClr val="tx1"/>
                </a:solidFill>
                <a:latin typeface="Comic Sans MS" pitchFamily="66" charset="0"/>
                <a:cs typeface="Arial" charset="0"/>
              </a:defRPr>
            </a:lvl3pPr>
            <a:lvl4pPr marL="1499227" indent="-214175" algn="ctr" eaLnBrk="0" hangingPunct="0">
              <a:defRPr sz="1500">
                <a:solidFill>
                  <a:schemeClr val="tx1"/>
                </a:solidFill>
                <a:latin typeface="Comic Sans MS" pitchFamily="66" charset="0"/>
                <a:cs typeface="Arial" charset="0"/>
              </a:defRPr>
            </a:lvl4pPr>
            <a:lvl5pPr marL="1927578" indent="-214175" algn="ctr" eaLnBrk="0" hangingPunct="0">
              <a:defRPr sz="1500">
                <a:solidFill>
                  <a:schemeClr val="tx1"/>
                </a:solidFill>
                <a:latin typeface="Comic Sans MS" pitchFamily="66" charset="0"/>
                <a:cs typeface="Arial" charset="0"/>
              </a:defRPr>
            </a:lvl5pPr>
            <a:lvl6pPr marL="2355929" indent="-214175" algn="ctr" eaLnBrk="0" fontAlgn="base" hangingPunct="0">
              <a:spcBef>
                <a:spcPct val="0"/>
              </a:spcBef>
              <a:spcAft>
                <a:spcPct val="0"/>
              </a:spcAft>
              <a:defRPr sz="1500">
                <a:solidFill>
                  <a:schemeClr val="tx1"/>
                </a:solidFill>
                <a:latin typeface="Comic Sans MS" pitchFamily="66" charset="0"/>
                <a:cs typeface="Arial" charset="0"/>
              </a:defRPr>
            </a:lvl6pPr>
            <a:lvl7pPr marL="2784279" indent="-214175" algn="ctr" eaLnBrk="0" fontAlgn="base" hangingPunct="0">
              <a:spcBef>
                <a:spcPct val="0"/>
              </a:spcBef>
              <a:spcAft>
                <a:spcPct val="0"/>
              </a:spcAft>
              <a:defRPr sz="1500">
                <a:solidFill>
                  <a:schemeClr val="tx1"/>
                </a:solidFill>
                <a:latin typeface="Comic Sans MS" pitchFamily="66" charset="0"/>
                <a:cs typeface="Arial" charset="0"/>
              </a:defRPr>
            </a:lvl7pPr>
            <a:lvl8pPr marL="3212630" indent="-214175" algn="ctr" eaLnBrk="0" fontAlgn="base" hangingPunct="0">
              <a:spcBef>
                <a:spcPct val="0"/>
              </a:spcBef>
              <a:spcAft>
                <a:spcPct val="0"/>
              </a:spcAft>
              <a:defRPr sz="1500">
                <a:solidFill>
                  <a:schemeClr val="tx1"/>
                </a:solidFill>
                <a:latin typeface="Comic Sans MS" pitchFamily="66" charset="0"/>
                <a:cs typeface="Arial" charset="0"/>
              </a:defRPr>
            </a:lvl8pPr>
            <a:lvl9pPr marL="3640981" indent="-214175" algn="ctr" eaLnBrk="0" fontAlgn="base" hangingPunct="0">
              <a:spcBef>
                <a:spcPct val="0"/>
              </a:spcBef>
              <a:spcAft>
                <a:spcPct val="0"/>
              </a:spcAft>
              <a:defRPr sz="1500">
                <a:solidFill>
                  <a:schemeClr val="tx1"/>
                </a:solidFill>
                <a:latin typeface="Comic Sans MS" pitchFamily="66" charset="0"/>
                <a:cs typeface="Arial" charset="0"/>
              </a:defRPr>
            </a:lvl9pPr>
          </a:lstStyle>
          <a:p>
            <a:pPr algn="r" eaLnBrk="1" hangingPunct="1"/>
            <a:fld id="{B069A030-036C-4908-BDFB-9D70C55B59DF}" type="slidenum">
              <a:rPr lang="en-US" sz="1200">
                <a:latin typeface="Arial" charset="0"/>
              </a:rPr>
              <a:pPr algn="r" eaLnBrk="1" hangingPunct="1"/>
              <a:t>28</a:t>
            </a:fld>
            <a:endParaRPr lang="en-US" sz="1200">
              <a:latin typeface="Arial" charset="0"/>
            </a:endParaRPr>
          </a:p>
        </p:txBody>
      </p:sp>
    </p:spTree>
    <p:extLst>
      <p:ext uri="{BB962C8B-B14F-4D97-AF65-F5344CB8AC3E}">
        <p14:creationId xmlns:p14="http://schemas.microsoft.com/office/powerpoint/2010/main" val="112928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FA79FA-FA19-4C72-AB07-061C6BCD7C39}" type="slidenum">
              <a:rPr lang="en-US" smtClean="0"/>
              <a:pPr>
                <a:defRPr/>
              </a:pPr>
              <a:t>31</a:t>
            </a:fld>
            <a:endParaRPr lang="en-US" dirty="0"/>
          </a:p>
        </p:txBody>
      </p:sp>
    </p:spTree>
    <p:extLst>
      <p:ext uri="{BB962C8B-B14F-4D97-AF65-F5344CB8AC3E}">
        <p14:creationId xmlns:p14="http://schemas.microsoft.com/office/powerpoint/2010/main" val="4133856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1500">
                <a:solidFill>
                  <a:schemeClr val="tx1"/>
                </a:solidFill>
                <a:latin typeface="Comic Sans MS" pitchFamily="66" charset="0"/>
                <a:cs typeface="Arial" charset="0"/>
              </a:defRPr>
            </a:lvl1pPr>
            <a:lvl2pPr marL="696070" indent="-267719" algn="ctr" eaLnBrk="0" hangingPunct="0">
              <a:defRPr sz="1500">
                <a:solidFill>
                  <a:schemeClr val="tx1"/>
                </a:solidFill>
                <a:latin typeface="Comic Sans MS" pitchFamily="66" charset="0"/>
                <a:cs typeface="Arial" charset="0"/>
              </a:defRPr>
            </a:lvl2pPr>
            <a:lvl3pPr marL="1070877" indent="-214175" algn="ctr" eaLnBrk="0" hangingPunct="0">
              <a:defRPr sz="1500">
                <a:solidFill>
                  <a:schemeClr val="tx1"/>
                </a:solidFill>
                <a:latin typeface="Comic Sans MS" pitchFamily="66" charset="0"/>
                <a:cs typeface="Arial" charset="0"/>
              </a:defRPr>
            </a:lvl3pPr>
            <a:lvl4pPr marL="1499227" indent="-214175" algn="ctr" eaLnBrk="0" hangingPunct="0">
              <a:defRPr sz="1500">
                <a:solidFill>
                  <a:schemeClr val="tx1"/>
                </a:solidFill>
                <a:latin typeface="Comic Sans MS" pitchFamily="66" charset="0"/>
                <a:cs typeface="Arial" charset="0"/>
              </a:defRPr>
            </a:lvl4pPr>
            <a:lvl5pPr marL="1927578" indent="-214175" algn="ctr" eaLnBrk="0" hangingPunct="0">
              <a:defRPr sz="1500">
                <a:solidFill>
                  <a:schemeClr val="tx1"/>
                </a:solidFill>
                <a:latin typeface="Comic Sans MS" pitchFamily="66" charset="0"/>
                <a:cs typeface="Arial" charset="0"/>
              </a:defRPr>
            </a:lvl5pPr>
            <a:lvl6pPr marL="2355929" indent="-214175" algn="ctr" eaLnBrk="0" fontAlgn="base" hangingPunct="0">
              <a:spcBef>
                <a:spcPct val="0"/>
              </a:spcBef>
              <a:spcAft>
                <a:spcPct val="0"/>
              </a:spcAft>
              <a:defRPr sz="1500">
                <a:solidFill>
                  <a:schemeClr val="tx1"/>
                </a:solidFill>
                <a:latin typeface="Comic Sans MS" pitchFamily="66" charset="0"/>
                <a:cs typeface="Arial" charset="0"/>
              </a:defRPr>
            </a:lvl6pPr>
            <a:lvl7pPr marL="2784279" indent="-214175" algn="ctr" eaLnBrk="0" fontAlgn="base" hangingPunct="0">
              <a:spcBef>
                <a:spcPct val="0"/>
              </a:spcBef>
              <a:spcAft>
                <a:spcPct val="0"/>
              </a:spcAft>
              <a:defRPr sz="1500">
                <a:solidFill>
                  <a:schemeClr val="tx1"/>
                </a:solidFill>
                <a:latin typeface="Comic Sans MS" pitchFamily="66" charset="0"/>
                <a:cs typeface="Arial" charset="0"/>
              </a:defRPr>
            </a:lvl7pPr>
            <a:lvl8pPr marL="3212630" indent="-214175" algn="ctr" eaLnBrk="0" fontAlgn="base" hangingPunct="0">
              <a:spcBef>
                <a:spcPct val="0"/>
              </a:spcBef>
              <a:spcAft>
                <a:spcPct val="0"/>
              </a:spcAft>
              <a:defRPr sz="1500">
                <a:solidFill>
                  <a:schemeClr val="tx1"/>
                </a:solidFill>
                <a:latin typeface="Comic Sans MS" pitchFamily="66" charset="0"/>
                <a:cs typeface="Arial" charset="0"/>
              </a:defRPr>
            </a:lvl8pPr>
            <a:lvl9pPr marL="3640981" indent="-214175" algn="ctr" eaLnBrk="0" fontAlgn="base" hangingPunct="0">
              <a:spcBef>
                <a:spcPct val="0"/>
              </a:spcBef>
              <a:spcAft>
                <a:spcPct val="0"/>
              </a:spcAft>
              <a:defRPr sz="1500">
                <a:solidFill>
                  <a:schemeClr val="tx1"/>
                </a:solidFill>
                <a:latin typeface="Comic Sans MS" pitchFamily="66" charset="0"/>
                <a:cs typeface="Arial" charset="0"/>
              </a:defRPr>
            </a:lvl9pPr>
          </a:lstStyle>
          <a:p>
            <a:pPr algn="r" eaLnBrk="1" hangingPunct="1"/>
            <a:fld id="{B069A030-036C-4908-BDFB-9D70C55B59DF}" type="slidenum">
              <a:rPr lang="en-US" sz="1200">
                <a:latin typeface="Arial" charset="0"/>
              </a:rPr>
              <a:pPr algn="r" eaLnBrk="1" hangingPunct="1"/>
              <a:t>33</a:t>
            </a:fld>
            <a:endParaRPr lang="en-US" sz="1200">
              <a:latin typeface="Arial" charset="0"/>
            </a:endParaRPr>
          </a:p>
        </p:txBody>
      </p:sp>
    </p:spTree>
    <p:extLst>
      <p:ext uri="{BB962C8B-B14F-4D97-AF65-F5344CB8AC3E}">
        <p14:creationId xmlns:p14="http://schemas.microsoft.com/office/powerpoint/2010/main" val="1227756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354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354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a:t>Click to edit Master title style</a:t>
            </a:r>
          </a:p>
        </p:txBody>
      </p:sp>
      <p:sp>
        <p:nvSpPr>
          <p:cNvPr id="3" name="Text Placeholder 2"/>
          <p:cNvSpPr>
            <a:spLocks noGrp="1"/>
          </p:cNvSpPr>
          <p:nvPr>
            <p:ph type="body" sz="half" idx="1"/>
          </p:nvPr>
        </p:nvSpPr>
        <p:spPr>
          <a:xfrm>
            <a:off x="457200" y="914400"/>
            <a:ext cx="4038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457200" y="914400"/>
            <a:ext cx="8229600" cy="571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10" descr="Silc_small2"/>
          <p:cNvPicPr>
            <a:picLocks noChangeAspect="1" noChangeArrowheads="1"/>
          </p:cNvPicPr>
          <p:nvPr/>
        </p:nvPicPr>
        <p:blipFill>
          <a:blip r:embed="rId14" cstate="print"/>
          <a:srcRect/>
          <a:stretch>
            <a:fillRect/>
          </a:stretch>
        </p:blipFill>
        <p:spPr bwMode="auto">
          <a:xfrm>
            <a:off x="7772400" y="5486400"/>
            <a:ext cx="1371600" cy="1371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3200" b="1">
          <a:solidFill>
            <a:srgbClr val="FF0000"/>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fontAlgn="base">
        <a:spcBef>
          <a:spcPct val="0"/>
        </a:spcBef>
        <a:spcAft>
          <a:spcPct val="0"/>
        </a:spcAft>
        <a:defRPr sz="3200" b="1">
          <a:solidFill>
            <a:schemeClr val="tx2"/>
          </a:solidFill>
          <a:latin typeface="Arial" charset="0"/>
          <a:cs typeface="Arial" charset="0"/>
        </a:defRPr>
      </a:lvl6pPr>
      <a:lvl7pPr marL="914400" algn="ctr" rtl="0" fontAlgn="base">
        <a:spcBef>
          <a:spcPct val="0"/>
        </a:spcBef>
        <a:spcAft>
          <a:spcPct val="0"/>
        </a:spcAft>
        <a:defRPr sz="3200" b="1">
          <a:solidFill>
            <a:schemeClr val="tx2"/>
          </a:solidFill>
          <a:latin typeface="Arial" charset="0"/>
          <a:cs typeface="Arial" charset="0"/>
        </a:defRPr>
      </a:lvl7pPr>
      <a:lvl8pPr marL="1371600" algn="ctr" rtl="0" fontAlgn="base">
        <a:spcBef>
          <a:spcPct val="0"/>
        </a:spcBef>
        <a:spcAft>
          <a:spcPct val="0"/>
        </a:spcAft>
        <a:defRPr sz="3200" b="1">
          <a:solidFill>
            <a:schemeClr val="tx2"/>
          </a:solidFill>
          <a:latin typeface="Arial" charset="0"/>
          <a:cs typeface="Arial" charset="0"/>
        </a:defRPr>
      </a:lvl8pPr>
      <a:lvl9pPr marL="1828800" algn="ctr" rtl="0" fontAlgn="base">
        <a:spcBef>
          <a:spcPct val="0"/>
        </a:spcBef>
        <a:spcAft>
          <a:spcPct val="0"/>
        </a:spcAft>
        <a:defRPr sz="32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1"/>
            <a:ext cx="7772400" cy="2838450"/>
          </a:xfrm>
        </p:spPr>
        <p:txBody>
          <a:bodyPr/>
          <a:lstStyle/>
          <a:p>
            <a:r>
              <a:rPr lang="en-US" sz="4800" dirty="0">
                <a:solidFill>
                  <a:srgbClr val="C00000"/>
                </a:solidFill>
              </a:rPr>
              <a:t>CogSketch</a:t>
            </a:r>
            <a:br>
              <a:rPr lang="en-US" sz="4800" dirty="0">
                <a:solidFill>
                  <a:srgbClr val="C00000"/>
                </a:solidFill>
              </a:rPr>
            </a:br>
            <a:r>
              <a:rPr lang="en-US" sz="4800" dirty="0">
                <a:solidFill>
                  <a:srgbClr val="C00000"/>
                </a:solidFill>
              </a:rPr>
              <a:t> You Try It</a:t>
            </a:r>
            <a:br>
              <a:rPr lang="en-US" sz="4800" dirty="0">
                <a:solidFill>
                  <a:srgbClr val="C00000"/>
                </a:solidFill>
              </a:rPr>
            </a:br>
            <a:r>
              <a:rPr lang="en-US" sz="4800" dirty="0">
                <a:solidFill>
                  <a:srgbClr val="C00000"/>
                </a:solidFill>
              </a:rPr>
              <a:t> CPTTE 2016</a:t>
            </a:r>
          </a:p>
        </p:txBody>
      </p:sp>
      <p:sp>
        <p:nvSpPr>
          <p:cNvPr id="5" name="Subtitle 4"/>
          <p:cNvSpPr>
            <a:spLocks noGrp="1"/>
          </p:cNvSpPr>
          <p:nvPr>
            <p:ph type="subTitle" idx="1"/>
          </p:nvPr>
        </p:nvSpPr>
        <p:spPr>
          <a:xfrm>
            <a:off x="0" y="3886200"/>
            <a:ext cx="9144000" cy="1752600"/>
          </a:xfrm>
        </p:spPr>
        <p:txBody>
          <a:bodyPr/>
          <a:lstStyle/>
          <a:p>
            <a:r>
              <a:rPr lang="en-US" sz="3600" dirty="0"/>
              <a:t>Ken Forbus, Maria Chang, Madeline Usher</a:t>
            </a:r>
          </a:p>
          <a:p>
            <a:r>
              <a:rPr lang="en-US" sz="3600" dirty="0"/>
              <a:t>Northwestern University</a:t>
            </a:r>
          </a:p>
        </p:txBody>
      </p:sp>
      <p:pic>
        <p:nvPicPr>
          <p:cNvPr id="6" name="Picture 5"/>
          <p:cNvPicPr>
            <a:picLocks noChangeAspect="1" noChangeArrowheads="1"/>
          </p:cNvPicPr>
          <p:nvPr/>
        </p:nvPicPr>
        <p:blipFill>
          <a:blip r:embed="rId3" cstate="print"/>
          <a:srcRect/>
          <a:stretch>
            <a:fillRect/>
          </a:stretch>
        </p:blipFill>
        <p:spPr bwMode="auto">
          <a:xfrm>
            <a:off x="4152900" y="5600700"/>
            <a:ext cx="838200" cy="838200"/>
          </a:xfrm>
          <a:prstGeom prst="rect">
            <a:avLst/>
          </a:prstGeom>
          <a:noFill/>
          <a:ln w="9525">
            <a:noFill/>
            <a:miter lim="800000"/>
            <a:headEnd/>
            <a:tailEnd/>
          </a:ln>
        </p:spPr>
      </p:pic>
      <p:pic>
        <p:nvPicPr>
          <p:cNvPr id="7" name="Picture 4" descr="http://www.nsf.gov/images/logos/ns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00700"/>
            <a:ext cx="1249771"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41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be confused about the DNA</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58" y="914400"/>
            <a:ext cx="7480684" cy="5823249"/>
          </a:xfrm>
          <a:prstGeom prst="rect">
            <a:avLst/>
          </a:prstGeom>
        </p:spPr>
      </p:pic>
    </p:spTree>
    <p:extLst>
      <p:ext uri="{BB962C8B-B14F-4D97-AF65-F5344CB8AC3E}">
        <p14:creationId xmlns:p14="http://schemas.microsoft.com/office/powerpoint/2010/main" val="122861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918"/>
            <a:ext cx="8229600" cy="487362"/>
          </a:xfrm>
        </p:spPr>
        <p:txBody>
          <a:bodyPr/>
          <a:lstStyle/>
          <a:p>
            <a:r>
              <a:rPr lang="en-US" dirty="0"/>
              <a:t>Choose the Feedback Tab</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34" y="660257"/>
            <a:ext cx="7423532" cy="5537485"/>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658" y="1019624"/>
            <a:ext cx="7537837" cy="5848651"/>
          </a:xfrm>
          <a:prstGeom prst="rect">
            <a:avLst/>
          </a:prstGeom>
        </p:spPr>
      </p:pic>
    </p:spTree>
    <p:extLst>
      <p:ext uri="{BB962C8B-B14F-4D97-AF65-F5344CB8AC3E}">
        <p14:creationId xmlns:p14="http://schemas.microsoft.com/office/powerpoint/2010/main" val="240901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on Update to get advice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10955"/>
            <a:ext cx="7506086" cy="5747045"/>
          </a:xfrm>
          <a:prstGeom prst="rect">
            <a:avLst/>
          </a:prstGeom>
        </p:spPr>
      </p:pic>
    </p:spTree>
    <p:extLst>
      <p:ext uri="{BB962C8B-B14F-4D97-AF65-F5344CB8AC3E}">
        <p14:creationId xmlns:p14="http://schemas.microsoft.com/office/powerpoint/2010/main" val="48590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32" y="990600"/>
            <a:ext cx="7499735" cy="5670841"/>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132" y="5248255"/>
            <a:ext cx="4174868" cy="1609745"/>
          </a:xfrm>
          <a:prstGeom prst="rect">
            <a:avLst/>
          </a:prstGeom>
        </p:spPr>
      </p:pic>
    </p:spTree>
    <p:extLst>
      <p:ext uri="{BB962C8B-B14F-4D97-AF65-F5344CB8AC3E}">
        <p14:creationId xmlns:p14="http://schemas.microsoft.com/office/powerpoint/2010/main" val="994065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Glyph Lasso, to move the DNA</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58" y="1225261"/>
            <a:ext cx="7480684" cy="5632739"/>
          </a:xfrm>
          <a:prstGeom prst="rect">
            <a:avLst/>
          </a:prstGeom>
        </p:spPr>
      </p:pic>
    </p:spTree>
    <p:extLst>
      <p:ext uri="{BB962C8B-B14F-4D97-AF65-F5344CB8AC3E}">
        <p14:creationId xmlns:p14="http://schemas.microsoft.com/office/powerpoint/2010/main" val="302192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Repositioned DNA – Note advice now out of date, so hashed out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629" y="1143000"/>
            <a:ext cx="7626742" cy="5797848"/>
          </a:xfrm>
          <a:prstGeom prst="rect">
            <a:avLst/>
          </a:prstGeom>
        </p:spPr>
      </p:pic>
    </p:spTree>
    <p:extLst>
      <p:ext uri="{BB962C8B-B14F-4D97-AF65-F5344CB8AC3E}">
        <p14:creationId xmlns:p14="http://schemas.microsoft.com/office/powerpoint/2010/main" val="4170534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08" y="476098"/>
            <a:ext cx="7467984" cy="590580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302091"/>
            <a:ext cx="3590740" cy="2555909"/>
          </a:xfrm>
          <a:prstGeom prst="rect">
            <a:avLst/>
          </a:prstGeom>
        </p:spPr>
      </p:pic>
    </p:spTree>
    <p:extLst>
      <p:ext uri="{BB962C8B-B14F-4D97-AF65-F5344CB8AC3E}">
        <p14:creationId xmlns:p14="http://schemas.microsoft.com/office/powerpoint/2010/main" val="184769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7273" y="1050795"/>
            <a:ext cx="4712531" cy="1200329"/>
          </a:xfrm>
          <a:prstGeom prst="rect">
            <a:avLst/>
          </a:prstGeom>
          <a:solidFill>
            <a:schemeClr val="bg1"/>
          </a:solidFill>
        </p:spPr>
        <p:txBody>
          <a:bodyPr wrap="square" rtlCol="0">
            <a:spAutoFit/>
          </a:bodyPr>
          <a:lstStyle/>
          <a:p>
            <a:r>
              <a:rPr lang="en-US" sz="2400" dirty="0">
                <a:latin typeface="Calibri" panose="020F0502020204030204" pitchFamily="34" charset="0"/>
              </a:rPr>
              <a:t>Does the Earth go around the Sun, or does the Sun go around the Earth?</a:t>
            </a:r>
          </a:p>
        </p:txBody>
      </p:sp>
      <p:sp>
        <p:nvSpPr>
          <p:cNvPr id="2" name="Title 1"/>
          <p:cNvSpPr>
            <a:spLocks noGrp="1"/>
          </p:cNvSpPr>
          <p:nvPr>
            <p:ph type="title"/>
          </p:nvPr>
        </p:nvSpPr>
        <p:spPr/>
        <p:txBody>
          <a:bodyPr/>
          <a:lstStyle/>
          <a:p>
            <a:r>
              <a:rPr lang="en-US" dirty="0"/>
              <a:t>Creating a Sketch Worksheet</a:t>
            </a:r>
          </a:p>
        </p:txBody>
      </p:sp>
      <p:pic>
        <p:nvPicPr>
          <p:cNvPr id="10" name="Picture 9"/>
          <p:cNvPicPr>
            <a:picLocks noChangeAspect="1"/>
          </p:cNvPicPr>
          <p:nvPr/>
        </p:nvPicPr>
        <p:blipFill>
          <a:blip r:embed="rId3"/>
          <a:stretch>
            <a:fillRect/>
          </a:stretch>
        </p:blipFill>
        <p:spPr>
          <a:xfrm>
            <a:off x="914400" y="2438400"/>
            <a:ext cx="2924583" cy="3105583"/>
          </a:xfrm>
          <a:prstGeom prst="rect">
            <a:avLst/>
          </a:prstGeom>
        </p:spPr>
      </p:pic>
      <p:sp>
        <p:nvSpPr>
          <p:cNvPr id="11" name="TextBox 10"/>
          <p:cNvSpPr txBox="1"/>
          <p:nvPr/>
        </p:nvSpPr>
        <p:spPr>
          <a:xfrm>
            <a:off x="4419600" y="3346498"/>
            <a:ext cx="4232928" cy="830997"/>
          </a:xfrm>
          <a:prstGeom prst="rect">
            <a:avLst/>
          </a:prstGeom>
          <a:solidFill>
            <a:schemeClr val="bg1"/>
          </a:solidFill>
        </p:spPr>
        <p:txBody>
          <a:bodyPr wrap="square" rtlCol="0">
            <a:spAutoFit/>
          </a:bodyPr>
          <a:lstStyle/>
          <a:p>
            <a:r>
              <a:rPr lang="en-US" sz="2400" i="1" dirty="0"/>
              <a:t>NSF, Science &amp; Engineering Indicators 2014 </a:t>
            </a:r>
          </a:p>
        </p:txBody>
      </p:sp>
      <p:sp>
        <p:nvSpPr>
          <p:cNvPr id="12" name="TextBox 11"/>
          <p:cNvSpPr txBox="1"/>
          <p:nvPr/>
        </p:nvSpPr>
        <p:spPr>
          <a:xfrm>
            <a:off x="1214841" y="5315760"/>
            <a:ext cx="2304863" cy="830997"/>
          </a:xfrm>
          <a:prstGeom prst="rect">
            <a:avLst/>
          </a:prstGeom>
          <a:noFill/>
        </p:spPr>
        <p:txBody>
          <a:bodyPr wrap="none" rtlCol="0">
            <a:spAutoFit/>
          </a:bodyPr>
          <a:lstStyle/>
          <a:p>
            <a:r>
              <a:rPr lang="en-US" sz="2400" dirty="0">
                <a:latin typeface="Calibri" panose="020F0502020204030204" pitchFamily="34" charset="0"/>
              </a:rPr>
              <a:t>Response of 26%</a:t>
            </a:r>
            <a:br>
              <a:rPr lang="en-US" sz="2400" dirty="0">
                <a:latin typeface="Calibri" panose="020F0502020204030204" pitchFamily="34" charset="0"/>
              </a:rPr>
            </a:br>
            <a:r>
              <a:rPr lang="en-US" sz="2400" dirty="0">
                <a:latin typeface="Calibri" panose="020F0502020204030204" pitchFamily="34" charset="0"/>
              </a:rPr>
              <a:t>of Americans</a:t>
            </a:r>
          </a:p>
        </p:txBody>
      </p:sp>
      <p:sp>
        <p:nvSpPr>
          <p:cNvPr id="13" name="TextBox 12"/>
          <p:cNvSpPr txBox="1"/>
          <p:nvPr/>
        </p:nvSpPr>
        <p:spPr>
          <a:xfrm>
            <a:off x="2057400" y="4172677"/>
            <a:ext cx="1003801" cy="461665"/>
          </a:xfrm>
          <a:prstGeom prst="rect">
            <a:avLst/>
          </a:prstGeom>
          <a:noFill/>
        </p:spPr>
        <p:txBody>
          <a:bodyPr wrap="none" rtlCol="0">
            <a:spAutoFit/>
          </a:bodyPr>
          <a:lstStyle/>
          <a:p>
            <a:r>
              <a:rPr lang="en-US" sz="2400" i="1" dirty="0"/>
              <a:t>Earth</a:t>
            </a:r>
          </a:p>
        </p:txBody>
      </p:sp>
      <p:sp>
        <p:nvSpPr>
          <p:cNvPr id="14" name="TextBox 13"/>
          <p:cNvSpPr txBox="1"/>
          <p:nvPr/>
        </p:nvSpPr>
        <p:spPr>
          <a:xfrm>
            <a:off x="609600" y="2605806"/>
            <a:ext cx="720070" cy="461665"/>
          </a:xfrm>
          <a:prstGeom prst="rect">
            <a:avLst/>
          </a:prstGeom>
          <a:noFill/>
        </p:spPr>
        <p:txBody>
          <a:bodyPr wrap="none" rtlCol="0">
            <a:spAutoFit/>
          </a:bodyPr>
          <a:lstStyle/>
          <a:p>
            <a:r>
              <a:rPr lang="en-US" sz="2400" i="1" dirty="0"/>
              <a:t>Sun</a:t>
            </a:r>
          </a:p>
        </p:txBody>
      </p:sp>
    </p:spTree>
    <p:extLst>
      <p:ext uri="{BB962C8B-B14F-4D97-AF65-F5344CB8AC3E}">
        <p14:creationId xmlns:p14="http://schemas.microsoft.com/office/powerpoint/2010/main" val="40230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Cooking Show Model</a:t>
            </a:r>
          </a:p>
        </p:txBody>
      </p:sp>
      <p:sp>
        <p:nvSpPr>
          <p:cNvPr id="3" name="Content Placeholder 2"/>
          <p:cNvSpPr>
            <a:spLocks noGrp="1"/>
          </p:cNvSpPr>
          <p:nvPr>
            <p:ph idx="1"/>
          </p:nvPr>
        </p:nvSpPr>
        <p:spPr/>
        <p:txBody>
          <a:bodyPr/>
          <a:lstStyle/>
          <a:p>
            <a:r>
              <a:rPr lang="en-US" dirty="0"/>
              <a:t>We have started such a worksheet</a:t>
            </a:r>
          </a:p>
          <a:p>
            <a:r>
              <a:rPr lang="en-US" dirty="0"/>
              <a:t>We’ll walk through how it was made</a:t>
            </a:r>
          </a:p>
          <a:p>
            <a:r>
              <a:rPr lang="en-US" dirty="0"/>
              <a:t>You will finish it</a:t>
            </a:r>
          </a:p>
        </p:txBody>
      </p:sp>
    </p:spTree>
    <p:extLst>
      <p:ext uri="{BB962C8B-B14F-4D97-AF65-F5344CB8AC3E}">
        <p14:creationId xmlns:p14="http://schemas.microsoft.com/office/powerpoint/2010/main" val="334524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487363"/>
          </a:xfrm>
        </p:spPr>
        <p:txBody>
          <a:bodyPr/>
          <a:lstStyle/>
          <a:p>
            <a:r>
              <a:rPr lang="en-US" dirty="0"/>
              <a:t>Sketch Worksheet Authoring</a:t>
            </a:r>
          </a:p>
        </p:txBody>
      </p:sp>
      <p:sp>
        <p:nvSpPr>
          <p:cNvPr id="15363" name="Content Placeholder 2"/>
          <p:cNvSpPr>
            <a:spLocks noGrp="1"/>
          </p:cNvSpPr>
          <p:nvPr>
            <p:ph idx="1"/>
          </p:nvPr>
        </p:nvSpPr>
        <p:spPr>
          <a:xfrm>
            <a:off x="304800" y="685800"/>
            <a:ext cx="8610600" cy="5486400"/>
          </a:xfrm>
        </p:spPr>
        <p:txBody>
          <a:bodyPr/>
          <a:lstStyle/>
          <a:p>
            <a:pPr marL="514350" indent="-514350">
              <a:buFont typeface="+mj-lt"/>
              <a:buAutoNum type="arabicPeriod"/>
            </a:pPr>
            <a:r>
              <a:rPr lang="en-US" dirty="0"/>
              <a:t>Create problem statement</a:t>
            </a:r>
          </a:p>
          <a:p>
            <a:pPr marL="514350" indent="-514350">
              <a:buFont typeface="+mj-lt"/>
              <a:buAutoNum type="arabicPeriod"/>
            </a:pPr>
            <a:r>
              <a:rPr lang="en-US" dirty="0"/>
              <a:t>Select subset of concepts student will see</a:t>
            </a:r>
          </a:p>
          <a:p>
            <a:pPr marL="514350" indent="-514350">
              <a:buFont typeface="+mj-lt"/>
              <a:buAutoNum type="arabicPeriod"/>
            </a:pPr>
            <a:r>
              <a:rPr lang="en-US" dirty="0"/>
              <a:t>Draw solution sketch</a:t>
            </a:r>
          </a:p>
          <a:p>
            <a:pPr marL="857250" lvl="1" indent="-457200"/>
            <a:r>
              <a:rPr lang="en-US" dirty="0"/>
              <a:t>CogSketch automatically generates facts</a:t>
            </a:r>
          </a:p>
          <a:p>
            <a:pPr marL="514350" indent="-514350">
              <a:buFont typeface="+mj-lt"/>
              <a:buAutoNum type="arabicPeriod"/>
            </a:pPr>
            <a:r>
              <a:rPr lang="en-US" dirty="0"/>
              <a:t>Add coaching advice for important facts</a:t>
            </a:r>
          </a:p>
          <a:p>
            <a:pPr marL="514350" indent="-514350">
              <a:buFont typeface="+mj-lt"/>
              <a:buAutoNum type="arabicPeriod"/>
            </a:pPr>
            <a:r>
              <a:rPr lang="en-US" dirty="0"/>
              <a:t>Add grading rubrics</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02" y="3657600"/>
            <a:ext cx="832924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eft Arrow 7"/>
          <p:cNvSpPr>
            <a:spLocks noChangeArrowheads="1"/>
          </p:cNvSpPr>
          <p:nvPr/>
        </p:nvSpPr>
        <p:spPr bwMode="auto">
          <a:xfrm>
            <a:off x="5257800" y="762000"/>
            <a:ext cx="609600" cy="381000"/>
          </a:xfrm>
          <a:prstGeom prst="leftArrow">
            <a:avLst>
              <a:gd name="adj1" fmla="val 50000"/>
              <a:gd name="adj2" fmla="val 50000"/>
            </a:avLst>
          </a:prstGeom>
          <a:solidFill>
            <a:srgbClr val="00B050"/>
          </a:solidFill>
          <a:ln w="12700" algn="ctr">
            <a:solidFill>
              <a:schemeClr val="tx1"/>
            </a:solidFill>
            <a:round/>
            <a:headEnd/>
            <a:tailEnd/>
          </a:ln>
        </p:spPr>
        <p:txBody>
          <a:bodyPr anchor="ctr"/>
          <a:lstStyle/>
          <a:p>
            <a:pPr algn="ctr"/>
            <a:endParaRPr lang="en-US" sz="2400"/>
          </a:p>
        </p:txBody>
      </p:sp>
    </p:spTree>
    <p:extLst>
      <p:ext uri="{BB962C8B-B14F-4D97-AF65-F5344CB8AC3E}">
        <p14:creationId xmlns:p14="http://schemas.microsoft.com/office/powerpoint/2010/main" val="193825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dirty="0">
                <a:solidFill>
                  <a:srgbClr val="C00000"/>
                </a:solidFill>
              </a:rPr>
              <a:t>Overview</a:t>
            </a:r>
          </a:p>
        </p:txBody>
      </p:sp>
      <p:sp>
        <p:nvSpPr>
          <p:cNvPr id="3" name="Content Placeholder 2"/>
          <p:cNvSpPr>
            <a:spLocks noGrp="1"/>
          </p:cNvSpPr>
          <p:nvPr>
            <p:ph idx="1"/>
          </p:nvPr>
        </p:nvSpPr>
        <p:spPr>
          <a:xfrm>
            <a:off x="457200" y="990600"/>
            <a:ext cx="7543800" cy="5638800"/>
          </a:xfrm>
        </p:spPr>
        <p:txBody>
          <a:bodyPr/>
          <a:lstStyle/>
          <a:p>
            <a:r>
              <a:rPr lang="en-US" dirty="0"/>
              <a:t>Doing a worksheet </a:t>
            </a:r>
          </a:p>
          <a:p>
            <a:pPr lvl="1"/>
            <a:r>
              <a:rPr lang="en-US" dirty="0"/>
              <a:t>Drawing and labeling glyphs</a:t>
            </a:r>
          </a:p>
          <a:p>
            <a:r>
              <a:rPr lang="en-US" dirty="0"/>
              <a:t>Making a worksheet</a:t>
            </a:r>
          </a:p>
          <a:p>
            <a:pPr lvl="1"/>
            <a:r>
              <a:rPr lang="en-US" dirty="0"/>
              <a:t>Tackling a common misconception</a:t>
            </a:r>
          </a:p>
          <a:p>
            <a:pPr lvl="1"/>
            <a:endParaRPr lang="en-US" dirty="0"/>
          </a:p>
          <a:p>
            <a:pPr lvl="1"/>
            <a:endParaRPr lang="en-US" dirty="0"/>
          </a:p>
          <a:p>
            <a:r>
              <a:rPr lang="en-US" dirty="0"/>
              <a:t>What we’re not showing today</a:t>
            </a:r>
          </a:p>
          <a:p>
            <a:pPr lvl="1"/>
            <a:r>
              <a:rPr lang="en-US" dirty="0"/>
              <a:t>Using arrows (relation glyphs) to express relationships</a:t>
            </a:r>
          </a:p>
          <a:p>
            <a:pPr lvl="1"/>
            <a:r>
              <a:rPr lang="en-US" dirty="0"/>
              <a:t>Using annotations to provide additional information, like lengths and mass</a:t>
            </a:r>
          </a:p>
          <a:p>
            <a:pPr lvl="1"/>
            <a:r>
              <a:rPr lang="en-US" dirty="0"/>
              <a:t>These are described in the on-line tutorials and the manual</a:t>
            </a:r>
            <a:br>
              <a:rPr lang="en-US" dirty="0"/>
            </a:br>
            <a:endParaRPr lang="en-US" dirty="0"/>
          </a:p>
          <a:p>
            <a:endParaRPr lang="en-US" dirty="0"/>
          </a:p>
          <a:p>
            <a:endParaRPr lang="en-US" dirty="0"/>
          </a:p>
          <a:p>
            <a:pPr lvl="1">
              <a:buNone/>
            </a:pPr>
            <a:endParaRPr lang="en-US" dirty="0"/>
          </a:p>
        </p:txBody>
      </p:sp>
    </p:spTree>
    <p:extLst>
      <p:ext uri="{BB962C8B-B14F-4D97-AF65-F5344CB8AC3E}">
        <p14:creationId xmlns:p14="http://schemas.microsoft.com/office/powerpoint/2010/main" val="251146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2743200" cy="1782762"/>
          </a:xfrm>
        </p:spPr>
        <p:txBody>
          <a:bodyPr/>
          <a:lstStyle/>
          <a:p>
            <a:r>
              <a:rPr lang="en-US" dirty="0"/>
              <a:t>File, then New Worksheet</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356" y="-16267"/>
            <a:ext cx="5721644" cy="6737696"/>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4800600"/>
            <a:ext cx="7719900" cy="1920829"/>
          </a:xfrm>
          <a:prstGeom prst="rect">
            <a:avLst/>
          </a:prstGeom>
        </p:spPr>
      </p:pic>
      <p:sp>
        <p:nvSpPr>
          <p:cNvPr id="7" name="Title 3"/>
          <p:cNvSpPr txBox="1">
            <a:spLocks/>
          </p:cNvSpPr>
          <p:nvPr/>
        </p:nvSpPr>
        <p:spPr bwMode="auto">
          <a:xfrm>
            <a:off x="457200" y="2362200"/>
            <a:ext cx="2743200" cy="1782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C00000"/>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fontAlgn="base">
              <a:spcBef>
                <a:spcPct val="0"/>
              </a:spcBef>
              <a:spcAft>
                <a:spcPct val="0"/>
              </a:spcAft>
              <a:defRPr sz="3200" b="1">
                <a:solidFill>
                  <a:schemeClr val="tx2"/>
                </a:solidFill>
                <a:latin typeface="Arial" charset="0"/>
                <a:cs typeface="Arial" charset="0"/>
              </a:defRPr>
            </a:lvl6pPr>
            <a:lvl7pPr marL="914400" algn="ctr" rtl="0" fontAlgn="base">
              <a:spcBef>
                <a:spcPct val="0"/>
              </a:spcBef>
              <a:spcAft>
                <a:spcPct val="0"/>
              </a:spcAft>
              <a:defRPr sz="3200" b="1">
                <a:solidFill>
                  <a:schemeClr val="tx2"/>
                </a:solidFill>
                <a:latin typeface="Arial" charset="0"/>
                <a:cs typeface="Arial" charset="0"/>
              </a:defRPr>
            </a:lvl7pPr>
            <a:lvl8pPr marL="1371600" algn="ctr" rtl="0" fontAlgn="base">
              <a:spcBef>
                <a:spcPct val="0"/>
              </a:spcBef>
              <a:spcAft>
                <a:spcPct val="0"/>
              </a:spcAft>
              <a:defRPr sz="3200" b="1">
                <a:solidFill>
                  <a:schemeClr val="tx2"/>
                </a:solidFill>
                <a:latin typeface="Arial" charset="0"/>
                <a:cs typeface="Arial" charset="0"/>
              </a:defRPr>
            </a:lvl8pPr>
            <a:lvl9pPr marL="1828800" algn="ctr" rtl="0" fontAlgn="base">
              <a:spcBef>
                <a:spcPct val="0"/>
              </a:spcBef>
              <a:spcAft>
                <a:spcPct val="0"/>
              </a:spcAft>
              <a:defRPr sz="3200" b="1">
                <a:solidFill>
                  <a:schemeClr val="tx2"/>
                </a:solidFill>
                <a:latin typeface="Arial" charset="0"/>
                <a:cs typeface="Arial" charset="0"/>
              </a:defRPr>
            </a:lvl9pPr>
          </a:lstStyle>
          <a:p>
            <a:r>
              <a:rPr lang="en-US" kern="0" dirty="0"/>
              <a:t>Type in your Problem Statement</a:t>
            </a:r>
          </a:p>
        </p:txBody>
      </p:sp>
    </p:spTree>
    <p:extLst>
      <p:ext uri="{BB962C8B-B14F-4D97-AF65-F5344CB8AC3E}">
        <p14:creationId xmlns:p14="http://schemas.microsoft.com/office/powerpoint/2010/main" val="270458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487363"/>
          </a:xfrm>
        </p:spPr>
        <p:txBody>
          <a:bodyPr/>
          <a:lstStyle/>
          <a:p>
            <a:r>
              <a:rPr lang="en-US" dirty="0"/>
              <a:t>Sketch Worksheet Authoring</a:t>
            </a:r>
          </a:p>
        </p:txBody>
      </p:sp>
      <p:sp>
        <p:nvSpPr>
          <p:cNvPr id="15363" name="Content Placeholder 2"/>
          <p:cNvSpPr>
            <a:spLocks noGrp="1"/>
          </p:cNvSpPr>
          <p:nvPr>
            <p:ph idx="1"/>
          </p:nvPr>
        </p:nvSpPr>
        <p:spPr>
          <a:xfrm>
            <a:off x="304800" y="685800"/>
            <a:ext cx="8610600" cy="5486400"/>
          </a:xfrm>
        </p:spPr>
        <p:txBody>
          <a:bodyPr/>
          <a:lstStyle/>
          <a:p>
            <a:pPr marL="514350" indent="-514350">
              <a:buFont typeface="+mj-lt"/>
              <a:buAutoNum type="arabicPeriod"/>
            </a:pPr>
            <a:r>
              <a:rPr lang="en-US" dirty="0"/>
              <a:t>Create problem statement</a:t>
            </a:r>
          </a:p>
          <a:p>
            <a:pPr marL="514350" indent="-514350">
              <a:buFont typeface="+mj-lt"/>
              <a:buAutoNum type="arabicPeriod"/>
            </a:pPr>
            <a:r>
              <a:rPr lang="en-US" dirty="0"/>
              <a:t>Select subset of concepts student will see</a:t>
            </a:r>
          </a:p>
          <a:p>
            <a:pPr marL="514350" indent="-514350">
              <a:buFont typeface="+mj-lt"/>
              <a:buAutoNum type="arabicPeriod"/>
            </a:pPr>
            <a:r>
              <a:rPr lang="en-US" dirty="0"/>
              <a:t>Draw solution sketch</a:t>
            </a:r>
          </a:p>
          <a:p>
            <a:pPr marL="857250" lvl="1" indent="-457200"/>
            <a:r>
              <a:rPr lang="en-US" dirty="0"/>
              <a:t>CogSketch automatically generates facts</a:t>
            </a:r>
          </a:p>
          <a:p>
            <a:pPr marL="514350" indent="-514350">
              <a:buFont typeface="+mj-lt"/>
              <a:buAutoNum type="arabicPeriod"/>
            </a:pPr>
            <a:r>
              <a:rPr lang="en-US" dirty="0"/>
              <a:t>Add coaching advice for important facts</a:t>
            </a:r>
          </a:p>
          <a:p>
            <a:pPr marL="514350" indent="-514350">
              <a:buFont typeface="+mj-lt"/>
              <a:buAutoNum type="arabicPeriod"/>
            </a:pPr>
            <a:r>
              <a:rPr lang="en-US" dirty="0"/>
              <a:t>Add grading rubrics</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02" y="3657600"/>
            <a:ext cx="832924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eft Arrow 7"/>
          <p:cNvSpPr>
            <a:spLocks noChangeArrowheads="1"/>
          </p:cNvSpPr>
          <p:nvPr/>
        </p:nvSpPr>
        <p:spPr bwMode="auto">
          <a:xfrm>
            <a:off x="7772400" y="1295400"/>
            <a:ext cx="609600" cy="381000"/>
          </a:xfrm>
          <a:prstGeom prst="leftArrow">
            <a:avLst>
              <a:gd name="adj1" fmla="val 50000"/>
              <a:gd name="adj2" fmla="val 50000"/>
            </a:avLst>
          </a:prstGeom>
          <a:solidFill>
            <a:srgbClr val="00B050"/>
          </a:solidFill>
          <a:ln w="12700" algn="ctr">
            <a:solidFill>
              <a:schemeClr val="tx1"/>
            </a:solidFill>
            <a:round/>
            <a:headEnd/>
            <a:tailEnd/>
          </a:ln>
        </p:spPr>
        <p:txBody>
          <a:bodyPr anchor="ctr"/>
          <a:lstStyle/>
          <a:p>
            <a:pPr algn="ctr"/>
            <a:endParaRPr lang="en-US" sz="2400"/>
          </a:p>
        </p:txBody>
      </p:sp>
    </p:spTree>
    <p:extLst>
      <p:ext uri="{BB962C8B-B14F-4D97-AF65-F5344CB8AC3E}">
        <p14:creationId xmlns:p14="http://schemas.microsoft.com/office/powerpoint/2010/main" val="268764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Workspace Concepts tab</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076" y="1143000"/>
            <a:ext cx="5797848" cy="4718292"/>
          </a:xfrm>
          <a:prstGeom prst="rect">
            <a:avLst/>
          </a:prstGeom>
        </p:spPr>
      </p:pic>
      <p:sp>
        <p:nvSpPr>
          <p:cNvPr id="4" name="Rounded Rectangle 3"/>
          <p:cNvSpPr/>
          <p:nvPr/>
        </p:nvSpPr>
        <p:spPr bwMode="auto">
          <a:xfrm>
            <a:off x="199389" y="6019800"/>
            <a:ext cx="7239000" cy="609600"/>
          </a:xfrm>
          <a:prstGeom prst="roundRect">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Collection = Concept.  Think of them like sets</a:t>
            </a:r>
          </a:p>
        </p:txBody>
      </p:sp>
    </p:spTree>
    <p:extLst>
      <p:ext uri="{BB962C8B-B14F-4D97-AF65-F5344CB8AC3E}">
        <p14:creationId xmlns:p14="http://schemas.microsoft.com/office/powerpoint/2010/main" val="84162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Typing a Concept Name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512" y="1663609"/>
            <a:ext cx="5346975" cy="3530781"/>
          </a:xfrm>
          <a:prstGeom prst="rect">
            <a:avLst/>
          </a:prstGeom>
        </p:spPr>
      </p:pic>
      <p:sp>
        <p:nvSpPr>
          <p:cNvPr id="4" name="Rounded Rectangle 3"/>
          <p:cNvSpPr/>
          <p:nvPr/>
        </p:nvSpPr>
        <p:spPr bwMode="auto">
          <a:xfrm>
            <a:off x="0" y="4343400"/>
            <a:ext cx="5105400" cy="1447799"/>
          </a:xfrm>
          <a:prstGeom prst="roundRect">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You are browsing through the OpenCyc ontology, with 58,000 concepts.  </a:t>
            </a:r>
          </a:p>
        </p:txBody>
      </p:sp>
      <p:sp>
        <p:nvSpPr>
          <p:cNvPr id="5" name="Rounded Rectangle 4"/>
          <p:cNvSpPr/>
          <p:nvPr/>
        </p:nvSpPr>
        <p:spPr bwMode="auto">
          <a:xfrm>
            <a:off x="6019800" y="4114800"/>
            <a:ext cx="3124200" cy="2743200"/>
          </a:xfrm>
          <a:prstGeom prst="roundRect">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Finding the right concept can be tricky.  But mostly CogSketch doesn’t care, which simplifies things.</a:t>
            </a:r>
          </a:p>
        </p:txBody>
      </p:sp>
    </p:spTree>
    <p:extLst>
      <p:ext uri="{BB962C8B-B14F-4D97-AF65-F5344CB8AC3E}">
        <p14:creationId xmlns:p14="http://schemas.microsoft.com/office/powerpoint/2010/main" val="368021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Arrow to Include in Sketch</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9813"/>
            <a:ext cx="9067800" cy="5778187"/>
          </a:xfrm>
          <a:prstGeom prst="rect">
            <a:avLst/>
          </a:prstGeom>
        </p:spPr>
      </p:pic>
      <p:sp>
        <p:nvSpPr>
          <p:cNvPr id="4" name="Oval 3"/>
          <p:cNvSpPr/>
          <p:nvPr/>
        </p:nvSpPr>
        <p:spPr bwMode="auto">
          <a:xfrm>
            <a:off x="3962400" y="2819400"/>
            <a:ext cx="1066800" cy="762000"/>
          </a:xfrm>
          <a:prstGeom prst="ellipse">
            <a:avLst/>
          </a:prstGeom>
          <a:noFill/>
          <a:ln w="76200" algn="ctr">
            <a:solidFill>
              <a:srgbClr val="00B05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latin typeface="Calibri" panose="020F0502020204030204" pitchFamily="34" charset="0"/>
            </a:endParaRPr>
          </a:p>
        </p:txBody>
      </p:sp>
    </p:spTree>
    <p:extLst>
      <p:ext uri="{BB962C8B-B14F-4D97-AF65-F5344CB8AC3E}">
        <p14:creationId xmlns:p14="http://schemas.microsoft.com/office/powerpoint/2010/main" val="355485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 change the comments and name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3784"/>
            <a:ext cx="9144000" cy="6048772"/>
          </a:xfrm>
          <a:prstGeom prst="rect">
            <a:avLst/>
          </a:prstGeom>
        </p:spPr>
      </p:pic>
      <p:sp>
        <p:nvSpPr>
          <p:cNvPr id="4" name="Rounded Rectangle 3"/>
          <p:cNvSpPr/>
          <p:nvPr/>
        </p:nvSpPr>
        <p:spPr bwMode="auto">
          <a:xfrm>
            <a:off x="3657600" y="5257800"/>
            <a:ext cx="5334000" cy="1371600"/>
          </a:xfrm>
          <a:prstGeom prst="roundRect">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Can choose age-appropriate wording, or non-English language. CogSketch doesn’t care.</a:t>
            </a:r>
          </a:p>
        </p:txBody>
      </p:sp>
    </p:spTree>
    <p:extLst>
      <p:ext uri="{BB962C8B-B14F-4D97-AF65-F5344CB8AC3E}">
        <p14:creationId xmlns:p14="http://schemas.microsoft.com/office/powerpoint/2010/main" val="37854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Picking Concepts, not Individuals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94775"/>
            <a:ext cx="9144000" cy="6063226"/>
          </a:xfrm>
          <a:prstGeom prst="rect">
            <a:avLst/>
          </a:prstGeom>
        </p:spPr>
      </p:pic>
    </p:spTree>
    <p:extLst>
      <p:ext uri="{BB962C8B-B14F-4D97-AF65-F5344CB8AC3E}">
        <p14:creationId xmlns:p14="http://schemas.microsoft.com/office/powerpoint/2010/main" val="849685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the Orbit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63246"/>
            <a:ext cx="9144000" cy="5586192"/>
          </a:xfrm>
          <a:prstGeom prst="rect">
            <a:avLst/>
          </a:prstGeom>
        </p:spPr>
      </p:pic>
    </p:spTree>
    <p:extLst>
      <p:ext uri="{BB962C8B-B14F-4D97-AF65-F5344CB8AC3E}">
        <p14:creationId xmlns:p14="http://schemas.microsoft.com/office/powerpoint/2010/main" val="322092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487363"/>
          </a:xfrm>
        </p:spPr>
        <p:txBody>
          <a:bodyPr/>
          <a:lstStyle/>
          <a:p>
            <a:r>
              <a:rPr lang="en-US" dirty="0"/>
              <a:t>Sketch Worksheet Authoring</a:t>
            </a:r>
          </a:p>
        </p:txBody>
      </p:sp>
      <p:sp>
        <p:nvSpPr>
          <p:cNvPr id="15363" name="Content Placeholder 2"/>
          <p:cNvSpPr>
            <a:spLocks noGrp="1"/>
          </p:cNvSpPr>
          <p:nvPr>
            <p:ph idx="1"/>
          </p:nvPr>
        </p:nvSpPr>
        <p:spPr>
          <a:xfrm>
            <a:off x="304800" y="685800"/>
            <a:ext cx="8610600" cy="5486400"/>
          </a:xfrm>
        </p:spPr>
        <p:txBody>
          <a:bodyPr/>
          <a:lstStyle/>
          <a:p>
            <a:pPr marL="514350" indent="-514350">
              <a:buFont typeface="+mj-lt"/>
              <a:buAutoNum type="arabicPeriod"/>
            </a:pPr>
            <a:r>
              <a:rPr lang="en-US" dirty="0"/>
              <a:t>Create problem statement</a:t>
            </a:r>
          </a:p>
          <a:p>
            <a:pPr marL="514350" indent="-514350">
              <a:buFont typeface="+mj-lt"/>
              <a:buAutoNum type="arabicPeriod"/>
            </a:pPr>
            <a:r>
              <a:rPr lang="en-US" dirty="0"/>
              <a:t>Select subset of concepts student will see</a:t>
            </a:r>
          </a:p>
          <a:p>
            <a:pPr marL="514350" indent="-514350">
              <a:buFont typeface="+mj-lt"/>
              <a:buAutoNum type="arabicPeriod"/>
            </a:pPr>
            <a:r>
              <a:rPr lang="en-US" dirty="0"/>
              <a:t>Draw solution sketch</a:t>
            </a:r>
          </a:p>
          <a:p>
            <a:pPr marL="857250" lvl="1" indent="-457200"/>
            <a:r>
              <a:rPr lang="en-US" dirty="0"/>
              <a:t>CogSketch automatically generates facts</a:t>
            </a:r>
          </a:p>
          <a:p>
            <a:pPr marL="514350" indent="-514350">
              <a:buFont typeface="+mj-lt"/>
              <a:buAutoNum type="arabicPeriod"/>
            </a:pPr>
            <a:r>
              <a:rPr lang="en-US" dirty="0"/>
              <a:t>Add coaching advice for important facts</a:t>
            </a:r>
          </a:p>
          <a:p>
            <a:pPr marL="514350" indent="-514350">
              <a:buFont typeface="+mj-lt"/>
              <a:buAutoNum type="arabicPeriod"/>
            </a:pPr>
            <a:r>
              <a:rPr lang="en-US" dirty="0"/>
              <a:t>Add grading rubrics</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02" y="3657600"/>
            <a:ext cx="832924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eft Arrow 7"/>
          <p:cNvSpPr>
            <a:spLocks noChangeArrowheads="1"/>
          </p:cNvSpPr>
          <p:nvPr/>
        </p:nvSpPr>
        <p:spPr bwMode="auto">
          <a:xfrm>
            <a:off x="4466525" y="1790700"/>
            <a:ext cx="609600" cy="381000"/>
          </a:xfrm>
          <a:prstGeom prst="leftArrow">
            <a:avLst>
              <a:gd name="adj1" fmla="val 50000"/>
              <a:gd name="adj2" fmla="val 50000"/>
            </a:avLst>
          </a:prstGeom>
          <a:solidFill>
            <a:srgbClr val="00B050"/>
          </a:solidFill>
          <a:ln w="12700" algn="ctr">
            <a:solidFill>
              <a:schemeClr val="tx1"/>
            </a:solidFill>
            <a:round/>
            <a:headEnd/>
            <a:tailEnd/>
          </a:ln>
        </p:spPr>
        <p:txBody>
          <a:bodyPr anchor="ctr"/>
          <a:lstStyle/>
          <a:p>
            <a:pPr algn="ctr"/>
            <a:endParaRPr lang="en-US" sz="2400"/>
          </a:p>
        </p:txBody>
      </p:sp>
    </p:spTree>
    <p:extLst>
      <p:ext uri="{BB962C8B-B14F-4D97-AF65-F5344CB8AC3E}">
        <p14:creationId xmlns:p14="http://schemas.microsoft.com/office/powerpoint/2010/main" val="227307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Choose the Solution – Important Facts tab</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9194961" cy="3276600"/>
          </a:xfrm>
          <a:prstGeom prst="rect">
            <a:avLst/>
          </a:prstGeom>
        </p:spPr>
      </p:pic>
      <p:sp>
        <p:nvSpPr>
          <p:cNvPr id="6" name="Rounded Rectangular Callout 5"/>
          <p:cNvSpPr/>
          <p:nvPr/>
        </p:nvSpPr>
        <p:spPr bwMode="auto">
          <a:xfrm>
            <a:off x="477078" y="4800600"/>
            <a:ext cx="3429000" cy="876300"/>
          </a:xfrm>
          <a:prstGeom prst="wedgeRoundRectCallout">
            <a:avLst>
              <a:gd name="adj1" fmla="val -43442"/>
              <a:gd name="adj2" fmla="val -181356"/>
              <a:gd name="adj3" fmla="val 16667"/>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Select both of these</a:t>
            </a:r>
          </a:p>
        </p:txBody>
      </p:sp>
    </p:spTree>
    <p:extLst>
      <p:ext uri="{BB962C8B-B14F-4D97-AF65-F5344CB8AC3E}">
        <p14:creationId xmlns:p14="http://schemas.microsoft.com/office/powerpoint/2010/main" val="354503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You See When Starting CogSketch</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5" y="1032324"/>
            <a:ext cx="7201270" cy="5835950"/>
          </a:xfrm>
          <a:prstGeom prst="rect">
            <a:avLst/>
          </a:prstGeom>
        </p:spPr>
      </p:pic>
      <p:sp>
        <p:nvSpPr>
          <p:cNvPr id="2" name="Rectangular Callout 1"/>
          <p:cNvSpPr/>
          <p:nvPr/>
        </p:nvSpPr>
        <p:spPr bwMode="auto">
          <a:xfrm>
            <a:off x="5791200" y="2057400"/>
            <a:ext cx="3124200" cy="1295400"/>
          </a:xfrm>
          <a:prstGeom prst="wedgeRectCallout">
            <a:avLst>
              <a:gd name="adj1" fmla="val -147772"/>
              <a:gd name="adj2" fmla="val -27123"/>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Choose Open Worksheet, select Cell worksheet</a:t>
            </a:r>
          </a:p>
        </p:txBody>
      </p:sp>
    </p:spTree>
    <p:extLst>
      <p:ext uri="{BB962C8B-B14F-4D97-AF65-F5344CB8AC3E}">
        <p14:creationId xmlns:p14="http://schemas.microsoft.com/office/powerpoint/2010/main" val="2313419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2286000" cy="1828800"/>
          </a:xfrm>
        </p:spPr>
        <p:txBody>
          <a:bodyPr/>
          <a:lstStyle/>
          <a:p>
            <a:r>
              <a:rPr lang="en-US" dirty="0"/>
              <a:t>After Selecting Them</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634" y="0"/>
            <a:ext cx="6797510" cy="6858000"/>
          </a:xfrm>
          <a:prstGeom prst="rect">
            <a:avLst/>
          </a:prstGeom>
        </p:spPr>
      </p:pic>
    </p:spTree>
    <p:extLst>
      <p:ext uri="{BB962C8B-B14F-4D97-AF65-F5344CB8AC3E}">
        <p14:creationId xmlns:p14="http://schemas.microsoft.com/office/powerpoint/2010/main" val="69414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 Your Solution</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838200"/>
            <a:ext cx="7748324" cy="6019800"/>
          </a:xfrm>
          <a:prstGeom prst="rect">
            <a:avLst/>
          </a:prstGeom>
        </p:spPr>
      </p:pic>
      <p:sp>
        <p:nvSpPr>
          <p:cNvPr id="4" name="Rounded Rectangular Callout 3"/>
          <p:cNvSpPr/>
          <p:nvPr/>
        </p:nvSpPr>
        <p:spPr bwMode="auto">
          <a:xfrm>
            <a:off x="3276600" y="4953000"/>
            <a:ext cx="3048000" cy="1371600"/>
          </a:xfrm>
          <a:prstGeom prst="wedgeRoundRectCallout">
            <a:avLst>
              <a:gd name="adj1" fmla="val -62898"/>
              <a:gd name="adj2" fmla="val 43659"/>
              <a:gd name="adj3" fmla="val 16667"/>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Make sure you’re in the Solution subsketch</a:t>
            </a:r>
          </a:p>
        </p:txBody>
      </p:sp>
    </p:spTree>
    <p:extLst>
      <p:ext uri="{BB962C8B-B14F-4D97-AF65-F5344CB8AC3E}">
        <p14:creationId xmlns:p14="http://schemas.microsoft.com/office/powerpoint/2010/main" val="41234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not-unreasonable solution sketch</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285" y="1142706"/>
            <a:ext cx="7385430" cy="5715294"/>
          </a:xfrm>
          <a:prstGeom prst="rect">
            <a:avLst/>
          </a:prstGeom>
        </p:spPr>
      </p:pic>
    </p:spTree>
    <p:extLst>
      <p:ext uri="{BB962C8B-B14F-4D97-AF65-F5344CB8AC3E}">
        <p14:creationId xmlns:p14="http://schemas.microsoft.com/office/powerpoint/2010/main" val="1037451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487363"/>
          </a:xfrm>
        </p:spPr>
        <p:txBody>
          <a:bodyPr/>
          <a:lstStyle/>
          <a:p>
            <a:r>
              <a:rPr lang="en-US" dirty="0"/>
              <a:t>Sketch Worksheet Authoring</a:t>
            </a:r>
          </a:p>
        </p:txBody>
      </p:sp>
      <p:sp>
        <p:nvSpPr>
          <p:cNvPr id="15363" name="Content Placeholder 2"/>
          <p:cNvSpPr>
            <a:spLocks noGrp="1"/>
          </p:cNvSpPr>
          <p:nvPr>
            <p:ph idx="1"/>
          </p:nvPr>
        </p:nvSpPr>
        <p:spPr>
          <a:xfrm>
            <a:off x="304800" y="685800"/>
            <a:ext cx="8610600" cy="5486400"/>
          </a:xfrm>
        </p:spPr>
        <p:txBody>
          <a:bodyPr/>
          <a:lstStyle/>
          <a:p>
            <a:pPr marL="514350" indent="-514350">
              <a:buFont typeface="+mj-lt"/>
              <a:buAutoNum type="arabicPeriod"/>
            </a:pPr>
            <a:r>
              <a:rPr lang="en-US" dirty="0"/>
              <a:t>Create problem statement</a:t>
            </a:r>
          </a:p>
          <a:p>
            <a:pPr marL="514350" indent="-514350">
              <a:buFont typeface="+mj-lt"/>
              <a:buAutoNum type="arabicPeriod"/>
            </a:pPr>
            <a:r>
              <a:rPr lang="en-US" dirty="0"/>
              <a:t>Select subset of concepts student will see</a:t>
            </a:r>
          </a:p>
          <a:p>
            <a:pPr marL="514350" indent="-514350">
              <a:buFont typeface="+mj-lt"/>
              <a:buAutoNum type="arabicPeriod"/>
            </a:pPr>
            <a:r>
              <a:rPr lang="en-US" dirty="0"/>
              <a:t>Draw solution sketch</a:t>
            </a:r>
          </a:p>
          <a:p>
            <a:pPr marL="857250" lvl="1" indent="-457200"/>
            <a:r>
              <a:rPr lang="en-US" dirty="0"/>
              <a:t>CogSketch automatically generates facts</a:t>
            </a:r>
          </a:p>
          <a:p>
            <a:pPr marL="514350" indent="-514350">
              <a:buFont typeface="+mj-lt"/>
              <a:buAutoNum type="arabicPeriod"/>
            </a:pPr>
            <a:r>
              <a:rPr lang="en-US" dirty="0"/>
              <a:t>Add coaching advice for important facts</a:t>
            </a:r>
          </a:p>
          <a:p>
            <a:pPr marL="514350" indent="-514350">
              <a:buFont typeface="+mj-lt"/>
              <a:buAutoNum type="arabicPeriod"/>
            </a:pPr>
            <a:r>
              <a:rPr lang="en-US" dirty="0"/>
              <a:t>Add grading rubrics</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02" y="3657600"/>
            <a:ext cx="832924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eft Arrow 7"/>
          <p:cNvSpPr>
            <a:spLocks noChangeArrowheads="1"/>
          </p:cNvSpPr>
          <p:nvPr/>
        </p:nvSpPr>
        <p:spPr bwMode="auto">
          <a:xfrm>
            <a:off x="7315200" y="2781300"/>
            <a:ext cx="609600" cy="381000"/>
          </a:xfrm>
          <a:prstGeom prst="leftArrow">
            <a:avLst>
              <a:gd name="adj1" fmla="val 50000"/>
              <a:gd name="adj2" fmla="val 50000"/>
            </a:avLst>
          </a:prstGeom>
          <a:solidFill>
            <a:srgbClr val="00B050"/>
          </a:solidFill>
          <a:ln w="12700" algn="ctr">
            <a:solidFill>
              <a:schemeClr val="tx1"/>
            </a:solidFill>
            <a:round/>
            <a:headEnd/>
            <a:tailEnd/>
          </a:ln>
        </p:spPr>
        <p:txBody>
          <a:bodyPr anchor="ctr"/>
          <a:lstStyle/>
          <a:p>
            <a:pPr algn="ctr"/>
            <a:endParaRPr lang="en-US" sz="2400"/>
          </a:p>
        </p:txBody>
      </p:sp>
    </p:spTree>
    <p:extLst>
      <p:ext uri="{BB962C8B-B14F-4D97-AF65-F5344CB8AC3E}">
        <p14:creationId xmlns:p14="http://schemas.microsoft.com/office/powerpoint/2010/main" val="2018563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146" y="1"/>
            <a:ext cx="7315707" cy="6864626"/>
          </a:xfrm>
          <a:prstGeom prst="rect">
            <a:avLst/>
          </a:prstGeom>
        </p:spPr>
      </p:pic>
      <p:sp>
        <p:nvSpPr>
          <p:cNvPr id="2" name="Title 1"/>
          <p:cNvSpPr>
            <a:spLocks noGrp="1"/>
          </p:cNvSpPr>
          <p:nvPr>
            <p:ph type="title"/>
          </p:nvPr>
        </p:nvSpPr>
        <p:spPr>
          <a:xfrm>
            <a:off x="3238500" y="457200"/>
            <a:ext cx="2667000" cy="2133600"/>
          </a:xfrm>
          <a:solidFill>
            <a:schemeClr val="bg1"/>
          </a:solidFill>
        </p:spPr>
        <p:txBody>
          <a:bodyPr/>
          <a:lstStyle/>
          <a:p>
            <a:r>
              <a:rPr lang="en-US" dirty="0"/>
              <a:t>Go back to Worksheet Properties Editor</a:t>
            </a:r>
          </a:p>
        </p:txBody>
      </p:sp>
    </p:spTree>
    <p:extLst>
      <p:ext uri="{BB962C8B-B14F-4D97-AF65-F5344CB8AC3E}">
        <p14:creationId xmlns:p14="http://schemas.microsoft.com/office/powerpoint/2010/main" val="898352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8321"/>
          </a:xfrm>
        </p:spPr>
        <p:txBody>
          <a:bodyPr/>
          <a:lstStyle/>
          <a:p>
            <a:r>
              <a:rPr lang="en-US" sz="2800" dirty="0"/>
              <a:t>Select Facts that must Hold in Student’s Sketch</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199"/>
            <a:ext cx="8534400" cy="5915541"/>
          </a:xfrm>
          <a:prstGeom prst="rect">
            <a:avLst/>
          </a:prstGeom>
        </p:spPr>
      </p:pic>
    </p:spTree>
    <p:extLst>
      <p:ext uri="{BB962C8B-B14F-4D97-AF65-F5344CB8AC3E}">
        <p14:creationId xmlns:p14="http://schemas.microsoft.com/office/powerpoint/2010/main" val="947731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Advice to Give if not True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 y="788504"/>
            <a:ext cx="9140687" cy="4909293"/>
          </a:xfrm>
          <a:prstGeom prst="rect">
            <a:avLst/>
          </a:prstGeom>
        </p:spPr>
      </p:pic>
    </p:spTree>
    <p:extLst>
      <p:ext uri="{BB962C8B-B14F-4D97-AF65-F5344CB8AC3E}">
        <p14:creationId xmlns:p14="http://schemas.microsoft.com/office/powerpoint/2010/main" val="1561593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this for all Important Facts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762000"/>
            <a:ext cx="6705600" cy="5903152"/>
          </a:xfrm>
          <a:prstGeom prst="rect">
            <a:avLst/>
          </a:prstGeom>
        </p:spPr>
      </p:pic>
    </p:spTree>
    <p:extLst>
      <p:ext uri="{BB962C8B-B14F-4D97-AF65-F5344CB8AC3E}">
        <p14:creationId xmlns:p14="http://schemas.microsoft.com/office/powerpoint/2010/main" val="3185246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28600"/>
            <a:ext cx="8229600" cy="487363"/>
          </a:xfrm>
        </p:spPr>
        <p:txBody>
          <a:bodyPr/>
          <a:lstStyle/>
          <a:p>
            <a:r>
              <a:rPr lang="en-US" dirty="0"/>
              <a:t>Sketch Worksheet Authoring</a:t>
            </a:r>
          </a:p>
        </p:txBody>
      </p:sp>
      <p:sp>
        <p:nvSpPr>
          <p:cNvPr id="15363" name="Content Placeholder 2"/>
          <p:cNvSpPr>
            <a:spLocks noGrp="1"/>
          </p:cNvSpPr>
          <p:nvPr>
            <p:ph idx="1"/>
          </p:nvPr>
        </p:nvSpPr>
        <p:spPr>
          <a:xfrm>
            <a:off x="304800" y="685800"/>
            <a:ext cx="8610600" cy="5486400"/>
          </a:xfrm>
        </p:spPr>
        <p:txBody>
          <a:bodyPr/>
          <a:lstStyle/>
          <a:p>
            <a:pPr marL="514350" indent="-514350">
              <a:buFont typeface="+mj-lt"/>
              <a:buAutoNum type="arabicPeriod"/>
            </a:pPr>
            <a:r>
              <a:rPr lang="en-US" dirty="0"/>
              <a:t>Create problem statement</a:t>
            </a:r>
          </a:p>
          <a:p>
            <a:pPr marL="514350" indent="-514350">
              <a:buFont typeface="+mj-lt"/>
              <a:buAutoNum type="arabicPeriod"/>
            </a:pPr>
            <a:r>
              <a:rPr lang="en-US" dirty="0"/>
              <a:t>Select subset of concepts student will see</a:t>
            </a:r>
          </a:p>
          <a:p>
            <a:pPr marL="514350" indent="-514350">
              <a:buFont typeface="+mj-lt"/>
              <a:buAutoNum type="arabicPeriod"/>
            </a:pPr>
            <a:r>
              <a:rPr lang="en-US" dirty="0"/>
              <a:t>Draw solution sketch</a:t>
            </a:r>
          </a:p>
          <a:p>
            <a:pPr marL="857250" lvl="1" indent="-457200"/>
            <a:r>
              <a:rPr lang="en-US" dirty="0"/>
              <a:t>CogSketch automatically generates facts</a:t>
            </a:r>
          </a:p>
          <a:p>
            <a:pPr marL="514350" indent="-514350">
              <a:buFont typeface="+mj-lt"/>
              <a:buAutoNum type="arabicPeriod"/>
            </a:pPr>
            <a:r>
              <a:rPr lang="en-US" dirty="0"/>
              <a:t>Add coaching advice for important facts</a:t>
            </a:r>
          </a:p>
          <a:p>
            <a:pPr marL="514350" indent="-514350">
              <a:buFont typeface="+mj-lt"/>
              <a:buAutoNum type="arabicPeriod"/>
            </a:pPr>
            <a:r>
              <a:rPr lang="en-US" dirty="0"/>
              <a:t>Add grading rubrics</a:t>
            </a: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02" y="3657600"/>
            <a:ext cx="832924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Left Arrow 7"/>
          <p:cNvSpPr>
            <a:spLocks noChangeArrowheads="1"/>
          </p:cNvSpPr>
          <p:nvPr/>
        </p:nvSpPr>
        <p:spPr bwMode="auto">
          <a:xfrm>
            <a:off x="4267200" y="3276600"/>
            <a:ext cx="609600" cy="381000"/>
          </a:xfrm>
          <a:prstGeom prst="leftArrow">
            <a:avLst>
              <a:gd name="adj1" fmla="val 50000"/>
              <a:gd name="adj2" fmla="val 50000"/>
            </a:avLst>
          </a:prstGeom>
          <a:solidFill>
            <a:srgbClr val="00B050"/>
          </a:solidFill>
          <a:ln w="12700" algn="ctr">
            <a:solidFill>
              <a:schemeClr val="tx1"/>
            </a:solidFill>
            <a:round/>
            <a:headEnd/>
            <a:tailEnd/>
          </a:ln>
        </p:spPr>
        <p:txBody>
          <a:bodyPr anchor="ctr"/>
          <a:lstStyle/>
          <a:p>
            <a:pPr algn="ctr"/>
            <a:endParaRPr lang="en-US" sz="2400"/>
          </a:p>
        </p:txBody>
      </p:sp>
    </p:spTree>
    <p:extLst>
      <p:ext uri="{BB962C8B-B14F-4D97-AF65-F5344CB8AC3E}">
        <p14:creationId xmlns:p14="http://schemas.microsoft.com/office/powerpoint/2010/main" val="3620022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66019"/>
            <a:ext cx="2209800" cy="4525962"/>
          </a:xfrm>
        </p:spPr>
        <p:txBody>
          <a:bodyPr/>
          <a:lstStyle/>
          <a:p>
            <a:r>
              <a:rPr lang="en-US" sz="2800" dirty="0"/>
              <a:t>Points tied to Important Facts</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65" y="76200"/>
            <a:ext cx="6807548" cy="6883695"/>
          </a:xfrm>
          <a:prstGeom prst="rect">
            <a:avLst/>
          </a:prstGeom>
        </p:spPr>
      </p:pic>
    </p:spTree>
    <p:extLst>
      <p:ext uri="{BB962C8B-B14F-4D97-AF65-F5344CB8AC3E}">
        <p14:creationId xmlns:p14="http://schemas.microsoft.com/office/powerpoint/2010/main" val="385708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Cell/DNA worksheet</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09" y="904745"/>
            <a:ext cx="7417181" cy="5048509"/>
          </a:xfrm>
          <a:prstGeom prst="rect">
            <a:avLst/>
          </a:prstGeom>
        </p:spPr>
      </p:pic>
      <p:sp>
        <p:nvSpPr>
          <p:cNvPr id="4" name="Rounded Rectangular Callout 3"/>
          <p:cNvSpPr/>
          <p:nvPr/>
        </p:nvSpPr>
        <p:spPr bwMode="auto">
          <a:xfrm>
            <a:off x="4876800" y="2895600"/>
            <a:ext cx="3810000" cy="1066800"/>
          </a:xfrm>
          <a:prstGeom prst="wedgeRoundRectCallout">
            <a:avLst>
              <a:gd name="adj1" fmla="val -3844"/>
              <a:gd name="adj2" fmla="val -87741"/>
              <a:gd name="adj3" fmla="val 16667"/>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Problem Statement = What you need to do</a:t>
            </a:r>
          </a:p>
        </p:txBody>
      </p:sp>
      <p:sp>
        <p:nvSpPr>
          <p:cNvPr id="5" name="Rounded Rectangle 4"/>
          <p:cNvSpPr/>
          <p:nvPr/>
        </p:nvSpPr>
        <p:spPr bwMode="auto">
          <a:xfrm>
            <a:off x="2362200" y="4419600"/>
            <a:ext cx="5105400" cy="1371600"/>
          </a:xfrm>
          <a:prstGeom prst="roundRect">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Each element of the sketch is a </a:t>
            </a:r>
            <a:r>
              <a:rPr lang="en-US" sz="2800" i="1" dirty="0">
                <a:latin typeface="Calibri" panose="020F0502020204030204" pitchFamily="34" charset="0"/>
              </a:rPr>
              <a:t>glyph</a:t>
            </a:r>
            <a:r>
              <a:rPr lang="en-US" sz="2800" dirty="0">
                <a:latin typeface="Calibri" panose="020F0502020204030204" pitchFamily="34" charset="0"/>
              </a:rPr>
              <a:t>.  Each needs to be drawn separately, or split later</a:t>
            </a:r>
          </a:p>
        </p:txBody>
      </p:sp>
    </p:spTree>
    <p:extLst>
      <p:ext uri="{BB962C8B-B14F-4D97-AF65-F5344CB8AC3E}">
        <p14:creationId xmlns:p14="http://schemas.microsoft.com/office/powerpoint/2010/main" val="1268431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442"/>
            <a:ext cx="9144000" cy="1096962"/>
          </a:xfrm>
        </p:spPr>
        <p:txBody>
          <a:bodyPr/>
          <a:lstStyle/>
          <a:p>
            <a:r>
              <a:rPr lang="en-US" dirty="0"/>
              <a:t>Test by drawing solutions in the Workspace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584" y="1130006"/>
            <a:ext cx="7410831" cy="5727994"/>
          </a:xfrm>
          <a:prstGeom prst="rect">
            <a:avLst/>
          </a:prstGeom>
        </p:spPr>
      </p:pic>
      <p:sp>
        <p:nvSpPr>
          <p:cNvPr id="4" name="Rounded Rectangular Callout 3"/>
          <p:cNvSpPr/>
          <p:nvPr/>
        </p:nvSpPr>
        <p:spPr bwMode="auto">
          <a:xfrm>
            <a:off x="76200" y="4724400"/>
            <a:ext cx="2133600" cy="914400"/>
          </a:xfrm>
          <a:prstGeom prst="wedgeRoundRectCallout">
            <a:avLst>
              <a:gd name="adj1" fmla="val -608"/>
              <a:gd name="adj2" fmla="val 105197"/>
              <a:gd name="adj3" fmla="val 16667"/>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Should say Workspace</a:t>
            </a:r>
          </a:p>
        </p:txBody>
      </p:sp>
    </p:spTree>
    <p:extLst>
      <p:ext uri="{BB962C8B-B14F-4D97-AF65-F5344CB8AC3E}">
        <p14:creationId xmlns:p14="http://schemas.microsoft.com/office/powerpoint/2010/main" val="2032909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Incorrect Solution</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69818"/>
            <a:ext cx="8382000" cy="5888182"/>
          </a:xfrm>
          <a:prstGeom prst="rect">
            <a:avLst/>
          </a:prstGeom>
        </p:spPr>
      </p:pic>
    </p:spTree>
    <p:extLst>
      <p:ext uri="{BB962C8B-B14F-4D97-AF65-F5344CB8AC3E}">
        <p14:creationId xmlns:p14="http://schemas.microsoft.com/office/powerpoint/2010/main" val="214432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Sure they can Succeed</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255" y="990600"/>
            <a:ext cx="8379490" cy="5867400"/>
          </a:xfrm>
          <a:prstGeom prst="rect">
            <a:avLst/>
          </a:prstGeom>
        </p:spPr>
      </p:pic>
    </p:spTree>
    <p:extLst>
      <p:ext uri="{BB962C8B-B14F-4D97-AF65-F5344CB8AC3E}">
        <p14:creationId xmlns:p14="http://schemas.microsoft.com/office/powerpoint/2010/main" val="286972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CogSketch Gradebook</a:t>
            </a:r>
          </a:p>
        </p:txBody>
      </p:sp>
      <p:sp>
        <p:nvSpPr>
          <p:cNvPr id="3" name="Content Placeholder 2"/>
          <p:cNvSpPr>
            <a:spLocks noGrp="1"/>
          </p:cNvSpPr>
          <p:nvPr>
            <p:ph idx="1"/>
          </p:nvPr>
        </p:nvSpPr>
        <p:spPr/>
        <p:txBody>
          <a:bodyPr/>
          <a:lstStyle/>
          <a:p>
            <a:r>
              <a:rPr lang="en-US" dirty="0"/>
              <a:t>A tool for organizing and grading sketches submitted by students.</a:t>
            </a:r>
          </a:p>
          <a:p>
            <a:endParaRPr lang="en-US" dirty="0"/>
          </a:p>
          <a:p>
            <a:endParaRPr lang="en-US" dirty="0"/>
          </a:p>
          <a:p>
            <a:endParaRPr lang="en-US" dirty="0"/>
          </a:p>
          <a:p>
            <a:endParaRPr lang="en-US" dirty="0"/>
          </a:p>
          <a:p>
            <a:endParaRPr lang="en-US" dirty="0"/>
          </a:p>
          <a:p>
            <a:endParaRPr lang="en-US" dirty="0"/>
          </a:p>
          <a:p>
            <a:r>
              <a:rPr lang="en-US" dirty="0"/>
              <a:t>The </a:t>
            </a:r>
            <a:r>
              <a:rPr lang="en-US" dirty="0" err="1"/>
              <a:t>gradebook</a:t>
            </a:r>
            <a:r>
              <a:rPr lang="en-US" dirty="0"/>
              <a:t> can contain multiple classes, each of which can have multiple assignments.</a:t>
            </a:r>
          </a:p>
        </p:txBody>
      </p:sp>
      <p:pic>
        <p:nvPicPr>
          <p:cNvPr id="4" name="Picture 3"/>
          <p:cNvPicPr/>
          <p:nvPr/>
        </p:nvPicPr>
        <p:blipFill>
          <a:blip r:embed="rId2" cstate="print"/>
          <a:srcRect/>
          <a:stretch>
            <a:fillRect/>
          </a:stretch>
        </p:blipFill>
        <p:spPr bwMode="auto">
          <a:xfrm>
            <a:off x="1676400" y="1905000"/>
            <a:ext cx="6096000" cy="2697480"/>
          </a:xfrm>
          <a:prstGeom prst="rect">
            <a:avLst/>
          </a:prstGeom>
          <a:noFill/>
          <a:ln w="9525">
            <a:noFill/>
            <a:miter lim="800000"/>
            <a:headEnd/>
            <a:tailEnd/>
          </a:ln>
        </p:spPr>
      </p:pic>
    </p:spTree>
    <p:extLst>
      <p:ext uri="{BB962C8B-B14F-4D97-AF65-F5344CB8AC3E}">
        <p14:creationId xmlns:p14="http://schemas.microsoft.com/office/powerpoint/2010/main" val="1925153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Gradebook</a:t>
            </a:r>
            <a:r>
              <a:rPr lang="en-US" dirty="0"/>
              <a:t>: example grade report</a:t>
            </a:r>
          </a:p>
        </p:txBody>
      </p:sp>
      <p:sp>
        <p:nvSpPr>
          <p:cNvPr id="3" name="Content Placeholder 2"/>
          <p:cNvSpPr>
            <a:spLocks noGrp="1"/>
          </p:cNvSpPr>
          <p:nvPr>
            <p:ph idx="1"/>
          </p:nvPr>
        </p:nvSpPr>
        <p:spPr/>
        <p:txBody>
          <a:bodyPr/>
          <a:lstStyle/>
          <a:p>
            <a:endParaRPr lang="en-US"/>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5302504"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049" y="2057400"/>
            <a:ext cx="5908451"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152400" y="5943600"/>
            <a:ext cx="2997649" cy="914400"/>
          </a:xfrm>
          <a:prstGeom prst="roundRect">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Opt-in “phone home” data collection, all identifying information removed</a:t>
            </a:r>
          </a:p>
        </p:txBody>
      </p:sp>
    </p:spTree>
    <p:extLst>
      <p:ext uri="{BB962C8B-B14F-4D97-AF65-F5344CB8AC3E}">
        <p14:creationId xmlns:p14="http://schemas.microsoft.com/office/powerpoint/2010/main" val="1032442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r>
              <a:rPr lang="en-US" dirty="0">
                <a:solidFill>
                  <a:srgbClr val="C00000"/>
                </a:solidFill>
              </a:rPr>
              <a:t>CogSketch Team + Collaborators</a:t>
            </a:r>
          </a:p>
        </p:txBody>
      </p:sp>
      <p:sp>
        <p:nvSpPr>
          <p:cNvPr id="9219" name="Content Placeholder 5"/>
          <p:cNvSpPr>
            <a:spLocks noGrp="1"/>
          </p:cNvSpPr>
          <p:nvPr>
            <p:ph sz="half" idx="4294967295"/>
          </p:nvPr>
        </p:nvSpPr>
        <p:spPr>
          <a:xfrm>
            <a:off x="228600" y="838200"/>
            <a:ext cx="4442346" cy="4876800"/>
          </a:xfrm>
        </p:spPr>
        <p:txBody>
          <a:bodyPr/>
          <a:lstStyle/>
          <a:p>
            <a:r>
              <a:rPr lang="en-US" sz="2400" dirty="0"/>
              <a:t>CogSketch Developers (NU)</a:t>
            </a:r>
          </a:p>
          <a:p>
            <a:pPr lvl="1"/>
            <a:r>
              <a:rPr lang="en-US" sz="2000" dirty="0"/>
              <a:t>Ken Forbus</a:t>
            </a:r>
          </a:p>
          <a:p>
            <a:pPr lvl="1"/>
            <a:r>
              <a:rPr lang="en-US" sz="2000" smtClean="0"/>
              <a:t>Madeline </a:t>
            </a:r>
            <a:r>
              <a:rPr lang="en-US" sz="2000" dirty="0"/>
              <a:t>Usher</a:t>
            </a:r>
          </a:p>
          <a:p>
            <a:pPr lvl="1"/>
            <a:r>
              <a:rPr lang="en-US" sz="2000" dirty="0"/>
              <a:t>Andrew Lovett</a:t>
            </a:r>
          </a:p>
          <a:p>
            <a:pPr lvl="1"/>
            <a:r>
              <a:rPr lang="en-US" sz="2000" dirty="0"/>
              <a:t>Jon Wetzel</a:t>
            </a:r>
          </a:p>
          <a:p>
            <a:pPr lvl="1"/>
            <a:r>
              <a:rPr lang="en-US" sz="2000" dirty="0"/>
              <a:t>Maria Chang</a:t>
            </a:r>
          </a:p>
          <a:p>
            <a:r>
              <a:rPr lang="en-US" dirty="0"/>
              <a:t>Geoscience Collaborators</a:t>
            </a:r>
          </a:p>
          <a:p>
            <a:pPr lvl="1"/>
            <a:r>
              <a:rPr lang="en-US" sz="2000" dirty="0"/>
              <a:t>Brad Sageman (NU)</a:t>
            </a:r>
          </a:p>
          <a:p>
            <a:pPr lvl="1"/>
            <a:r>
              <a:rPr lang="en-US" sz="2000" dirty="0"/>
              <a:t>Andrew Jacobson (NU)</a:t>
            </a:r>
          </a:p>
          <a:p>
            <a:pPr lvl="1"/>
            <a:r>
              <a:rPr lang="en-US" sz="2000" dirty="0"/>
              <a:t>Basil Tikoff (Wisconsin)</a:t>
            </a:r>
          </a:p>
          <a:p>
            <a:pPr lvl="1"/>
            <a:r>
              <a:rPr lang="en-US" sz="2000" dirty="0"/>
              <a:t>Bridget </a:t>
            </a:r>
            <a:r>
              <a:rPr lang="en-US" sz="2000" dirty="0" err="1"/>
              <a:t>Garnier</a:t>
            </a:r>
            <a:r>
              <a:rPr lang="en-US" sz="2000" dirty="0"/>
              <a:t> (Wisconsin)</a:t>
            </a:r>
          </a:p>
          <a:p>
            <a:pPr lvl="1"/>
            <a:r>
              <a:rPr lang="en-US" sz="2000" dirty="0"/>
              <a:t>Sarah Titus (Carleton)</a:t>
            </a:r>
          </a:p>
          <a:p>
            <a:pPr lvl="1"/>
            <a:r>
              <a:rPr lang="en-US" sz="2000" dirty="0"/>
              <a:t>Carol Ormand (Carleton)</a:t>
            </a:r>
          </a:p>
        </p:txBody>
      </p:sp>
      <p:sp>
        <p:nvSpPr>
          <p:cNvPr id="9220" name="Content Placeholder 6"/>
          <p:cNvSpPr>
            <a:spLocks noGrp="1"/>
          </p:cNvSpPr>
          <p:nvPr>
            <p:ph sz="half" idx="4294967295"/>
          </p:nvPr>
        </p:nvSpPr>
        <p:spPr>
          <a:xfrm>
            <a:off x="4648200" y="838200"/>
            <a:ext cx="4191000" cy="4876800"/>
          </a:xfrm>
        </p:spPr>
        <p:txBody>
          <a:bodyPr/>
          <a:lstStyle/>
          <a:p>
            <a:r>
              <a:rPr lang="en-US" sz="2400" dirty="0"/>
              <a:t>Psychology &amp; Education Research Collaborators</a:t>
            </a:r>
          </a:p>
          <a:p>
            <a:pPr lvl="1"/>
            <a:r>
              <a:rPr lang="en-US" sz="2000" dirty="0"/>
              <a:t>Sian Beilock (U Chicago)</a:t>
            </a:r>
          </a:p>
          <a:p>
            <a:pPr lvl="1"/>
            <a:r>
              <a:rPr lang="en-US" sz="2000" dirty="0"/>
              <a:t>Dedre Gentner (NU)</a:t>
            </a:r>
          </a:p>
          <a:p>
            <a:pPr lvl="1"/>
            <a:r>
              <a:rPr lang="en-US" sz="2000" dirty="0"/>
              <a:t>Louis Gomez (Pitt)</a:t>
            </a:r>
          </a:p>
          <a:p>
            <a:pPr lvl="1"/>
            <a:r>
              <a:rPr lang="en-US" sz="2000" dirty="0"/>
              <a:t>Garett Honke (NU)</a:t>
            </a:r>
          </a:p>
          <a:p>
            <a:pPr lvl="1"/>
            <a:r>
              <a:rPr lang="en-US" sz="2000" dirty="0"/>
              <a:t>Susan Levine (U Chicago)</a:t>
            </a:r>
          </a:p>
          <a:p>
            <a:pPr lvl="1"/>
            <a:r>
              <a:rPr lang="en-US" sz="2000" dirty="0"/>
              <a:t>Nora Newcombe (Temple U)</a:t>
            </a:r>
          </a:p>
          <a:p>
            <a:pPr lvl="1"/>
            <a:r>
              <a:rPr lang="en-US" sz="2000" dirty="0"/>
              <a:t>Terry Regier (U Chicago)</a:t>
            </a:r>
          </a:p>
          <a:p>
            <a:pPr lvl="1"/>
            <a:r>
              <a:rPr lang="en-US" sz="2000" dirty="0"/>
              <a:t>Tim Shipley (Temple U)</a:t>
            </a:r>
          </a:p>
          <a:p>
            <a:pPr lvl="1"/>
            <a:r>
              <a:rPr lang="en-US" sz="2000" dirty="0"/>
              <a:t>David Uttal (NU)</a:t>
            </a:r>
          </a:p>
          <a:p>
            <a:r>
              <a:rPr lang="en-US" sz="2400" dirty="0"/>
              <a:t>DTC Collaborators (NU)</a:t>
            </a:r>
          </a:p>
          <a:p>
            <a:pPr lvl="1"/>
            <a:r>
              <a:rPr lang="en-US" sz="2000" dirty="0"/>
              <a:t>Bruce Ankenman</a:t>
            </a:r>
          </a:p>
          <a:p>
            <a:pPr lvl="1"/>
            <a:r>
              <a:rPr lang="en-US" sz="2000" dirty="0"/>
              <a:t>John Anderson</a:t>
            </a:r>
          </a:p>
          <a:p>
            <a:pPr lvl="1"/>
            <a:r>
              <a:rPr lang="en-US" sz="2000" dirty="0"/>
              <a:t>Stacy Benjamin</a:t>
            </a:r>
          </a:p>
        </p:txBody>
      </p:sp>
      <p:sp>
        <p:nvSpPr>
          <p:cNvPr id="9222" name="Footer Placeholder 4"/>
          <p:cNvSpPr txBox="1">
            <a:spLocks noGrp="1"/>
          </p:cNvSpPr>
          <p:nvPr/>
        </p:nvSpPr>
        <p:spPr bwMode="auto">
          <a:xfrm>
            <a:off x="1086134" y="6477000"/>
            <a:ext cx="4267200" cy="381000"/>
          </a:xfrm>
          <a:prstGeom prst="rect">
            <a:avLst/>
          </a:prstGeom>
          <a:noFill/>
          <a:ln w="9525">
            <a:noFill/>
            <a:miter lim="800000"/>
            <a:headEnd/>
            <a:tailEnd/>
          </a:ln>
        </p:spPr>
        <p:txBody>
          <a:bodyPr/>
          <a:lstStyle/>
          <a:p>
            <a:r>
              <a:rPr lang="en-US" sz="2000" b="1" dirty="0">
                <a:latin typeface="+mn-lt"/>
              </a:rPr>
              <a:t>http://www.spatiallearning.org</a:t>
            </a:r>
          </a:p>
        </p:txBody>
      </p:sp>
      <p:pic>
        <p:nvPicPr>
          <p:cNvPr id="7" name="Picture 10" descr="Silc_small2"/>
          <p:cNvPicPr>
            <a:picLocks noChangeAspect="1" noChangeArrowheads="1"/>
          </p:cNvPicPr>
          <p:nvPr/>
        </p:nvPicPr>
        <p:blipFill>
          <a:blip r:embed="rId3" cstate="print"/>
          <a:srcRect/>
          <a:stretch>
            <a:fillRect/>
          </a:stretch>
        </p:blipFill>
        <p:spPr bwMode="auto">
          <a:xfrm>
            <a:off x="7772400" y="5486400"/>
            <a:ext cx="1371600" cy="137160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60846" y="6019800"/>
            <a:ext cx="838200" cy="838200"/>
          </a:xfrm>
          <a:prstGeom prst="rect">
            <a:avLst/>
          </a:prstGeom>
          <a:noFill/>
          <a:ln w="9525">
            <a:noFill/>
            <a:miter lim="800000"/>
            <a:headEnd/>
            <a:tailEnd/>
          </a:ln>
        </p:spPr>
      </p:pic>
      <p:pic>
        <p:nvPicPr>
          <p:cNvPr id="9" name="Picture 4" descr="http://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229" y="5600700"/>
            <a:ext cx="1249771"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Finish Glyph when you’re done drawing the cell membrane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884" y="1024119"/>
            <a:ext cx="7436232" cy="5829600"/>
          </a:xfrm>
          <a:prstGeom prst="rect">
            <a:avLst/>
          </a:prstGeom>
        </p:spPr>
      </p:pic>
    </p:spTree>
    <p:extLst>
      <p:ext uri="{BB962C8B-B14F-4D97-AF65-F5344CB8AC3E}">
        <p14:creationId xmlns:p14="http://schemas.microsoft.com/office/powerpoint/2010/main" val="2514015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Conceptually Label What you Just Drew</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0"/>
            <a:ext cx="7410831" cy="5835950"/>
          </a:xfrm>
          <a:prstGeom prst="rect">
            <a:avLst/>
          </a:prstGeom>
        </p:spPr>
      </p:pic>
    </p:spTree>
    <p:extLst>
      <p:ext uri="{BB962C8B-B14F-4D97-AF65-F5344CB8AC3E}">
        <p14:creationId xmlns:p14="http://schemas.microsoft.com/office/powerpoint/2010/main" val="164380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CogSketch now knows what you mean</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957" y="1023689"/>
            <a:ext cx="7506086" cy="5867702"/>
          </a:xfrm>
          <a:prstGeom prst="rect">
            <a:avLst/>
          </a:prstGeom>
        </p:spPr>
      </p:pic>
    </p:spTree>
    <p:extLst>
      <p:ext uri="{BB962C8B-B14F-4D97-AF65-F5344CB8AC3E}">
        <p14:creationId xmlns:p14="http://schemas.microsoft.com/office/powerpoint/2010/main" val="277075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Need to draw the Nucleus and DNA</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102393"/>
            <a:ext cx="7537837" cy="5747045"/>
          </a:xfrm>
          <a:prstGeom prst="rect">
            <a:avLst/>
          </a:prstGeom>
        </p:spPr>
      </p:pic>
    </p:spTree>
    <p:extLst>
      <p:ext uri="{BB962C8B-B14F-4D97-AF65-F5344CB8AC3E}">
        <p14:creationId xmlns:p14="http://schemas.microsoft.com/office/powerpoint/2010/main" val="405097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Version of the Nucleus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256" y="1276063"/>
            <a:ext cx="7531487" cy="5581937"/>
          </a:xfrm>
          <a:prstGeom prst="rect">
            <a:avLst/>
          </a:prstGeom>
        </p:spPr>
      </p:pic>
      <p:sp>
        <p:nvSpPr>
          <p:cNvPr id="4" name="Rounded Rectangular Callout 3"/>
          <p:cNvSpPr/>
          <p:nvPr/>
        </p:nvSpPr>
        <p:spPr bwMode="auto">
          <a:xfrm>
            <a:off x="33391" y="3352800"/>
            <a:ext cx="3048000" cy="3124200"/>
          </a:xfrm>
          <a:prstGeom prst="wedgeRoundRectCallout">
            <a:avLst>
              <a:gd name="adj1" fmla="val 58380"/>
              <a:gd name="adj2" fmla="val -37473"/>
              <a:gd name="adj3" fmla="val 16667"/>
            </a:avLst>
          </a:prstGeom>
          <a:solidFill>
            <a:srgbClr val="FFFF00"/>
          </a:solidFill>
          <a:ln w="12700" algn="ctr">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latin typeface="Calibri" panose="020F0502020204030204" pitchFamily="34" charset="0"/>
              </a:rPr>
              <a:t>CogSketch perceives certain visual relationships, such as one glyph being inside another</a:t>
            </a:r>
          </a:p>
        </p:txBody>
      </p:sp>
    </p:spTree>
    <p:extLst>
      <p:ext uri="{BB962C8B-B14F-4D97-AF65-F5344CB8AC3E}">
        <p14:creationId xmlns:p14="http://schemas.microsoft.com/office/powerpoint/2010/main" val="33403800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12700" algn="ctr">
          <a:solidFill>
            <a:schemeClr val="tx1"/>
          </a:solidFill>
          <a:round/>
          <a:headEnd/>
          <a:tailE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smtClean="0">
            <a:latin typeface="Calibri" panose="020F0502020204030204" pitchFamily="34" charset="0"/>
          </a:defRPr>
        </a:defPPr>
      </a:lstStyle>
    </a:spDef>
    <a:lnDef>
      <a:spPr bwMode="auto">
        <a:noFill/>
        <a:ln w="50800" algn="ctr">
          <a:solidFill>
            <a:schemeClr val="tx1"/>
          </a:solidFill>
          <a:round/>
          <a:headEnd type="none" w="med" len="med"/>
          <a:tailEnd type="arrow"/>
        </a:ln>
      </a:spPr>
      <a:bodyPr/>
      <a:lstStyle/>
    </a:lnDef>
    <a:txDef>
      <a:spPr>
        <a:noFill/>
      </a:spPr>
      <a:bodyPr wrap="none" rtlCol="0">
        <a:spAutoFit/>
      </a:bodyPr>
      <a:lstStyle>
        <a:defPPr>
          <a:defRPr sz="2400" i="1"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12918</TotalTime>
  <Words>869</Words>
  <Application>Microsoft Office PowerPoint</Application>
  <PresentationFormat>On-screen Show (4:3)</PresentationFormat>
  <Paragraphs>155</Paragraphs>
  <Slides>45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Comic Sans MS</vt:lpstr>
      <vt:lpstr>Times</vt:lpstr>
      <vt:lpstr>Default Design</vt:lpstr>
      <vt:lpstr>CogSketch  You Try It  CPTTE 2016</vt:lpstr>
      <vt:lpstr>Overview</vt:lpstr>
      <vt:lpstr>What You See When Starting CogSketch</vt:lpstr>
      <vt:lpstr>Cell/DNA worksheet</vt:lpstr>
      <vt:lpstr>Hit Finish Glyph when you’re done drawing the cell membrane</vt:lpstr>
      <vt:lpstr>Conceptually Label What you Just Drew</vt:lpstr>
      <vt:lpstr>CogSketch now knows what you mean</vt:lpstr>
      <vt:lpstr>Still Need to draw the Nucleus and DNA</vt:lpstr>
      <vt:lpstr>One Version of the Nucleus</vt:lpstr>
      <vt:lpstr>Let’s be confused about the DNA</vt:lpstr>
      <vt:lpstr>Choose the Feedback Tab</vt:lpstr>
      <vt:lpstr>Click on Update to get advice</vt:lpstr>
      <vt:lpstr>PowerPoint Presentation</vt:lpstr>
      <vt:lpstr>Select the Glyph Lasso, to move the DNA</vt:lpstr>
      <vt:lpstr>Repositioned DNA – Note advice now out of date, so hashed out</vt:lpstr>
      <vt:lpstr>PowerPoint Presentation</vt:lpstr>
      <vt:lpstr>Creating a Sketch Worksheet</vt:lpstr>
      <vt:lpstr>Cooking Show Model</vt:lpstr>
      <vt:lpstr>Sketch Worksheet Authoring</vt:lpstr>
      <vt:lpstr>File, then New Worksheet</vt:lpstr>
      <vt:lpstr>Sketch Worksheet Authoring</vt:lpstr>
      <vt:lpstr>Select Workspace Concepts tab</vt:lpstr>
      <vt:lpstr>Start Typing a Concept Name</vt:lpstr>
      <vt:lpstr>Click Arrow to Include in Sketch</vt:lpstr>
      <vt:lpstr>You can change the comments and name</vt:lpstr>
      <vt:lpstr>Picking Concepts, not Individuals</vt:lpstr>
      <vt:lpstr>Adding the Orbit</vt:lpstr>
      <vt:lpstr>Sketch Worksheet Authoring</vt:lpstr>
      <vt:lpstr>Choose the Solution – Important Facts tab</vt:lpstr>
      <vt:lpstr>After Selecting Them</vt:lpstr>
      <vt:lpstr>Draw Your Solution</vt:lpstr>
      <vt:lpstr>A not-unreasonable solution sketch</vt:lpstr>
      <vt:lpstr>Sketch Worksheet Authoring</vt:lpstr>
      <vt:lpstr>Go back to Worksheet Properties Editor</vt:lpstr>
      <vt:lpstr>Select Facts that must Hold in Student’s Sketch</vt:lpstr>
      <vt:lpstr>Add Advice to Give if not True</vt:lpstr>
      <vt:lpstr>Do this for all Important Facts</vt:lpstr>
      <vt:lpstr>Sketch Worksheet Authoring</vt:lpstr>
      <vt:lpstr>Points tied to Important Facts</vt:lpstr>
      <vt:lpstr>Test by drawing solutions in the Workspace</vt:lpstr>
      <vt:lpstr>An Incorrect Solution</vt:lpstr>
      <vt:lpstr>Make Sure they can Succeed</vt:lpstr>
      <vt:lpstr>CogSketch Gradebook</vt:lpstr>
      <vt:lpstr>Gradebook: example grade report</vt:lpstr>
      <vt:lpstr>CogSketch Team + Collaborators</vt:lpstr>
    </vt:vector>
  </TitlesOfParts>
  <Company>Northwestern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CogSketch: Sketch understanding for Cognitive Science and for Education</dc:title>
  <dc:subject>CogSketch</dc:subject>
  <dc:creator>Ken Forbus</dc:creator>
  <cp:keywords>SILC</cp:keywords>
  <dc:description>Version of CogSketch talk for Temple U. talk, 11-09</dc:description>
  <cp:lastModifiedBy>Madeline Usher</cp:lastModifiedBy>
  <cp:revision>868</cp:revision>
  <cp:lastPrinted>2011-05-15T15:26:53Z</cp:lastPrinted>
  <dcterms:created xsi:type="dcterms:W3CDTF">2010-07-14T11:48:54Z</dcterms:created>
  <dcterms:modified xsi:type="dcterms:W3CDTF">2016-04-01T19:09:58Z</dcterms:modified>
  <cp:category>CogSketch</cp:category>
  <cp:contentStatus>11/3/09</cp:contentStatus>
</cp:coreProperties>
</file>